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8" r:id="rId2"/>
  </p:sldMasterIdLst>
  <p:notesMasterIdLst>
    <p:notesMasterId r:id="rId51"/>
  </p:notesMasterIdLst>
  <p:sldIdLst>
    <p:sldId id="256" r:id="rId3"/>
    <p:sldId id="334" r:id="rId4"/>
    <p:sldId id="411" r:id="rId5"/>
    <p:sldId id="415" r:id="rId6"/>
    <p:sldId id="416" r:id="rId7"/>
    <p:sldId id="413" r:id="rId8"/>
    <p:sldId id="417" r:id="rId9"/>
    <p:sldId id="414" r:id="rId10"/>
    <p:sldId id="412"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D4FA9-E91F-46F4-9FE7-C927C440434B}" type="datetimeFigureOut">
              <a:rPr lang="en-IN" smtClean="0"/>
              <a:t>22-12-2023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F92BA-6D0C-4E00-9819-F55DAD07FAA8}" type="slidenum">
              <a:rPr lang="en-IN" smtClean="0"/>
              <a:t>‹#›</a:t>
            </a:fld>
            <a:endParaRPr lang="en-IN"/>
          </a:p>
        </p:txBody>
      </p:sp>
    </p:spTree>
    <p:extLst>
      <p:ext uri="{BB962C8B-B14F-4D97-AF65-F5344CB8AC3E}">
        <p14:creationId xmlns:p14="http://schemas.microsoft.com/office/powerpoint/2010/main" val="89108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4E80F3A-77DE-5CB3-9CD7-B04FD6A8C4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4B02F6F-3C5E-54F4-7513-D012C34DF1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6148" name="Slide Number Placeholder 3">
            <a:extLst>
              <a:ext uri="{FF2B5EF4-FFF2-40B4-BE49-F238E27FC236}">
                <a16:creationId xmlns:a16="http://schemas.microsoft.com/office/drawing/2014/main" id="{8F6A339B-2D65-93F4-63FE-C58A1F69C4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49D3BA-C227-4950-BCBB-A6AF0211480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920FCDD2-178E-474C-B528-95B2331F50FE}" type="datetimeFigureOut">
              <a:rPr lang="en-US" smtClean="0"/>
              <a:t>12/22/2023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441BAF5-830E-43DD-A624-027B26A4D75B}"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20FCDD2-178E-474C-B528-95B2331F50FE}"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1BAF5-830E-43DD-A624-027B26A4D7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20FCDD2-178E-474C-B528-95B2331F50FE}"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1BAF5-830E-43DD-A624-027B26A4D7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D062C66-E66E-9B59-FA87-5ED10FAB11EE}"/>
              </a:ext>
            </a:extLst>
          </p:cNvPr>
          <p:cNvSpPr>
            <a:spLocks noGrp="1"/>
          </p:cNvSpPr>
          <p:nvPr>
            <p:ph type="dt" sz="half" idx="10"/>
          </p:nvPr>
        </p:nvSpPr>
        <p:spPr/>
        <p:txBody>
          <a:bodyPr/>
          <a:lstStyle>
            <a:lvl1pPr>
              <a:defRPr/>
            </a:lvl1pPr>
          </a:lstStyle>
          <a:p>
            <a:pPr>
              <a:defRPr/>
            </a:pPr>
            <a:fld id="{90D37451-D447-40CD-A4D1-17E5827BF81D}" type="datetimeFigureOut">
              <a:rPr lang="en-US"/>
              <a:pPr>
                <a:defRPr/>
              </a:pPr>
              <a:t>12/22/2023</a:t>
            </a:fld>
            <a:endParaRPr lang="en-US"/>
          </a:p>
        </p:txBody>
      </p:sp>
      <p:sp>
        <p:nvSpPr>
          <p:cNvPr id="5" name="Footer Placeholder 4">
            <a:extLst>
              <a:ext uri="{FF2B5EF4-FFF2-40B4-BE49-F238E27FC236}">
                <a16:creationId xmlns:a16="http://schemas.microsoft.com/office/drawing/2014/main" id="{A8E9565B-5B2A-9D0D-E0C8-5FAB45756E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CC79B09-5F1F-F2DD-903C-D08F6832287C}"/>
              </a:ext>
            </a:extLst>
          </p:cNvPr>
          <p:cNvSpPr>
            <a:spLocks noGrp="1"/>
          </p:cNvSpPr>
          <p:nvPr>
            <p:ph type="sldNum" sz="quarter" idx="12"/>
          </p:nvPr>
        </p:nvSpPr>
        <p:spPr/>
        <p:txBody>
          <a:bodyPr/>
          <a:lstStyle>
            <a:lvl1pPr>
              <a:defRPr/>
            </a:lvl1pPr>
          </a:lstStyle>
          <a:p>
            <a:pPr>
              <a:defRPr/>
            </a:pPr>
            <a:fld id="{0ED1A6C4-9942-4B0A-BC0A-B416AE9AFB35}" type="slidenum">
              <a:rPr lang="en-US" altLang="en-US"/>
              <a:pPr>
                <a:defRPr/>
              </a:pPr>
              <a:t>‹#›</a:t>
            </a:fld>
            <a:endParaRPr lang="en-US" altLang="en-US"/>
          </a:p>
        </p:txBody>
      </p:sp>
    </p:spTree>
    <p:extLst>
      <p:ext uri="{BB962C8B-B14F-4D97-AF65-F5344CB8AC3E}">
        <p14:creationId xmlns:p14="http://schemas.microsoft.com/office/powerpoint/2010/main" val="1671285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58EEA-0C53-DB53-F905-AFAB87DD6CCC}"/>
              </a:ext>
            </a:extLst>
          </p:cNvPr>
          <p:cNvSpPr>
            <a:spLocks noGrp="1"/>
          </p:cNvSpPr>
          <p:nvPr>
            <p:ph type="dt" sz="half" idx="10"/>
          </p:nvPr>
        </p:nvSpPr>
        <p:spPr/>
        <p:txBody>
          <a:bodyPr/>
          <a:lstStyle>
            <a:lvl1pPr>
              <a:defRPr/>
            </a:lvl1pPr>
          </a:lstStyle>
          <a:p>
            <a:pPr>
              <a:defRPr/>
            </a:pPr>
            <a:fld id="{12357157-A0F9-43F4-BDBD-12CAED5614E7}" type="datetimeFigureOut">
              <a:rPr lang="en-US"/>
              <a:pPr>
                <a:defRPr/>
              </a:pPr>
              <a:t>12/22/2023</a:t>
            </a:fld>
            <a:endParaRPr lang="en-US"/>
          </a:p>
        </p:txBody>
      </p:sp>
      <p:sp>
        <p:nvSpPr>
          <p:cNvPr id="5" name="Footer Placeholder 4">
            <a:extLst>
              <a:ext uri="{FF2B5EF4-FFF2-40B4-BE49-F238E27FC236}">
                <a16:creationId xmlns:a16="http://schemas.microsoft.com/office/drawing/2014/main" id="{BFAA1C1D-D685-36E8-3664-BC9B92E99D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3916E18-7E63-597F-63E3-0291C97A856B}"/>
              </a:ext>
            </a:extLst>
          </p:cNvPr>
          <p:cNvSpPr>
            <a:spLocks noGrp="1"/>
          </p:cNvSpPr>
          <p:nvPr>
            <p:ph type="sldNum" sz="quarter" idx="12"/>
          </p:nvPr>
        </p:nvSpPr>
        <p:spPr/>
        <p:txBody>
          <a:bodyPr/>
          <a:lstStyle>
            <a:lvl1pPr>
              <a:defRPr/>
            </a:lvl1pPr>
          </a:lstStyle>
          <a:p>
            <a:pPr>
              <a:defRPr/>
            </a:pPr>
            <a:fld id="{ADE81689-5365-4A0D-9F68-614296E4BF5F}" type="slidenum">
              <a:rPr lang="en-US" altLang="en-US"/>
              <a:pPr>
                <a:defRPr/>
              </a:pPr>
              <a:t>‹#›</a:t>
            </a:fld>
            <a:endParaRPr lang="en-US" altLang="en-US"/>
          </a:p>
        </p:txBody>
      </p:sp>
    </p:spTree>
    <p:extLst>
      <p:ext uri="{BB962C8B-B14F-4D97-AF65-F5344CB8AC3E}">
        <p14:creationId xmlns:p14="http://schemas.microsoft.com/office/powerpoint/2010/main" val="4236440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09166-9FAD-8973-4F57-6C6A41CC8FAD}"/>
              </a:ext>
            </a:extLst>
          </p:cNvPr>
          <p:cNvSpPr>
            <a:spLocks noGrp="1"/>
          </p:cNvSpPr>
          <p:nvPr>
            <p:ph type="dt" sz="half" idx="10"/>
          </p:nvPr>
        </p:nvSpPr>
        <p:spPr/>
        <p:txBody>
          <a:bodyPr/>
          <a:lstStyle>
            <a:lvl1pPr>
              <a:defRPr/>
            </a:lvl1pPr>
          </a:lstStyle>
          <a:p>
            <a:pPr>
              <a:defRPr/>
            </a:pPr>
            <a:fld id="{8DFA6867-54A6-4240-872B-F5DA2F53331D}" type="datetimeFigureOut">
              <a:rPr lang="en-US"/>
              <a:pPr>
                <a:defRPr/>
              </a:pPr>
              <a:t>12/22/2023</a:t>
            </a:fld>
            <a:endParaRPr lang="en-US"/>
          </a:p>
        </p:txBody>
      </p:sp>
      <p:sp>
        <p:nvSpPr>
          <p:cNvPr id="5" name="Footer Placeholder 4">
            <a:extLst>
              <a:ext uri="{FF2B5EF4-FFF2-40B4-BE49-F238E27FC236}">
                <a16:creationId xmlns:a16="http://schemas.microsoft.com/office/drawing/2014/main" id="{184EB41D-4236-CB92-FAEB-EA9C6B8D226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1BAFF76-F8A4-CC77-1933-A889FD059F56}"/>
              </a:ext>
            </a:extLst>
          </p:cNvPr>
          <p:cNvSpPr>
            <a:spLocks noGrp="1"/>
          </p:cNvSpPr>
          <p:nvPr>
            <p:ph type="sldNum" sz="quarter" idx="12"/>
          </p:nvPr>
        </p:nvSpPr>
        <p:spPr/>
        <p:txBody>
          <a:bodyPr/>
          <a:lstStyle>
            <a:lvl1pPr>
              <a:defRPr/>
            </a:lvl1pPr>
          </a:lstStyle>
          <a:p>
            <a:pPr>
              <a:defRPr/>
            </a:pPr>
            <a:fld id="{8C6C8F99-AAF1-4D85-92E4-453CD044218E}" type="slidenum">
              <a:rPr lang="en-US" altLang="en-US"/>
              <a:pPr>
                <a:defRPr/>
              </a:pPr>
              <a:t>‹#›</a:t>
            </a:fld>
            <a:endParaRPr lang="en-US" altLang="en-US"/>
          </a:p>
        </p:txBody>
      </p:sp>
    </p:spTree>
    <p:extLst>
      <p:ext uri="{BB962C8B-B14F-4D97-AF65-F5344CB8AC3E}">
        <p14:creationId xmlns:p14="http://schemas.microsoft.com/office/powerpoint/2010/main" val="3484396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CB31B0D-287A-8E90-B8DC-FCB440B1C2A0}"/>
              </a:ext>
            </a:extLst>
          </p:cNvPr>
          <p:cNvSpPr>
            <a:spLocks noGrp="1"/>
          </p:cNvSpPr>
          <p:nvPr>
            <p:ph type="dt" sz="half" idx="10"/>
          </p:nvPr>
        </p:nvSpPr>
        <p:spPr/>
        <p:txBody>
          <a:bodyPr/>
          <a:lstStyle>
            <a:lvl1pPr>
              <a:defRPr/>
            </a:lvl1pPr>
          </a:lstStyle>
          <a:p>
            <a:pPr>
              <a:defRPr/>
            </a:pPr>
            <a:fld id="{2604006C-8A2E-4284-A0FE-F80A3305B725}" type="datetimeFigureOut">
              <a:rPr lang="en-US"/>
              <a:pPr>
                <a:defRPr/>
              </a:pPr>
              <a:t>12/22/2023</a:t>
            </a:fld>
            <a:endParaRPr lang="en-US"/>
          </a:p>
        </p:txBody>
      </p:sp>
      <p:sp>
        <p:nvSpPr>
          <p:cNvPr id="6" name="Footer Placeholder 4">
            <a:extLst>
              <a:ext uri="{FF2B5EF4-FFF2-40B4-BE49-F238E27FC236}">
                <a16:creationId xmlns:a16="http://schemas.microsoft.com/office/drawing/2014/main" id="{8EDB47D4-0A61-709D-D63B-6D6E813B017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49C8F16-1C26-37A4-7C33-0DDBA86CD136}"/>
              </a:ext>
            </a:extLst>
          </p:cNvPr>
          <p:cNvSpPr>
            <a:spLocks noGrp="1"/>
          </p:cNvSpPr>
          <p:nvPr>
            <p:ph type="sldNum" sz="quarter" idx="12"/>
          </p:nvPr>
        </p:nvSpPr>
        <p:spPr/>
        <p:txBody>
          <a:bodyPr/>
          <a:lstStyle>
            <a:lvl1pPr>
              <a:defRPr/>
            </a:lvl1pPr>
          </a:lstStyle>
          <a:p>
            <a:pPr>
              <a:defRPr/>
            </a:pPr>
            <a:fld id="{29D40553-B33A-4A8B-8DC8-32D62AEF999A}" type="slidenum">
              <a:rPr lang="en-US" altLang="en-US"/>
              <a:pPr>
                <a:defRPr/>
              </a:pPr>
              <a:t>‹#›</a:t>
            </a:fld>
            <a:endParaRPr lang="en-US" altLang="en-US"/>
          </a:p>
        </p:txBody>
      </p:sp>
    </p:spTree>
    <p:extLst>
      <p:ext uri="{BB962C8B-B14F-4D97-AF65-F5344CB8AC3E}">
        <p14:creationId xmlns:p14="http://schemas.microsoft.com/office/powerpoint/2010/main" val="2875989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D707F9D-A596-8B3A-355E-89C2FD6DD2DB}"/>
              </a:ext>
            </a:extLst>
          </p:cNvPr>
          <p:cNvSpPr>
            <a:spLocks noGrp="1"/>
          </p:cNvSpPr>
          <p:nvPr>
            <p:ph type="dt" sz="half" idx="10"/>
          </p:nvPr>
        </p:nvSpPr>
        <p:spPr/>
        <p:txBody>
          <a:bodyPr/>
          <a:lstStyle>
            <a:lvl1pPr>
              <a:defRPr/>
            </a:lvl1pPr>
          </a:lstStyle>
          <a:p>
            <a:pPr>
              <a:defRPr/>
            </a:pPr>
            <a:fld id="{8B89A874-2817-4123-827F-72DCDD69FB2F}" type="datetimeFigureOut">
              <a:rPr lang="en-US"/>
              <a:pPr>
                <a:defRPr/>
              </a:pPr>
              <a:t>12/22/2023</a:t>
            </a:fld>
            <a:endParaRPr lang="en-US"/>
          </a:p>
        </p:txBody>
      </p:sp>
      <p:sp>
        <p:nvSpPr>
          <p:cNvPr id="8" name="Footer Placeholder 4">
            <a:extLst>
              <a:ext uri="{FF2B5EF4-FFF2-40B4-BE49-F238E27FC236}">
                <a16:creationId xmlns:a16="http://schemas.microsoft.com/office/drawing/2014/main" id="{E3D681D1-1156-0394-E664-F7791322EDE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D44D0F1-2986-4F69-C7B4-245FA4E882F3}"/>
              </a:ext>
            </a:extLst>
          </p:cNvPr>
          <p:cNvSpPr>
            <a:spLocks noGrp="1"/>
          </p:cNvSpPr>
          <p:nvPr>
            <p:ph type="sldNum" sz="quarter" idx="12"/>
          </p:nvPr>
        </p:nvSpPr>
        <p:spPr/>
        <p:txBody>
          <a:bodyPr/>
          <a:lstStyle>
            <a:lvl1pPr>
              <a:defRPr/>
            </a:lvl1pPr>
          </a:lstStyle>
          <a:p>
            <a:pPr>
              <a:defRPr/>
            </a:pPr>
            <a:fld id="{DD32227B-3565-4BE8-A05F-74A2F7271C63}" type="slidenum">
              <a:rPr lang="en-US" altLang="en-US"/>
              <a:pPr>
                <a:defRPr/>
              </a:pPr>
              <a:t>‹#›</a:t>
            </a:fld>
            <a:endParaRPr lang="en-US" altLang="en-US"/>
          </a:p>
        </p:txBody>
      </p:sp>
    </p:spTree>
    <p:extLst>
      <p:ext uri="{BB962C8B-B14F-4D97-AF65-F5344CB8AC3E}">
        <p14:creationId xmlns:p14="http://schemas.microsoft.com/office/powerpoint/2010/main" val="129722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2BE36E5-6C97-CBE3-A9F8-51231F50694F}"/>
              </a:ext>
            </a:extLst>
          </p:cNvPr>
          <p:cNvSpPr>
            <a:spLocks noGrp="1"/>
          </p:cNvSpPr>
          <p:nvPr>
            <p:ph type="dt" sz="half" idx="10"/>
          </p:nvPr>
        </p:nvSpPr>
        <p:spPr/>
        <p:txBody>
          <a:bodyPr/>
          <a:lstStyle>
            <a:lvl1pPr>
              <a:defRPr/>
            </a:lvl1pPr>
          </a:lstStyle>
          <a:p>
            <a:pPr>
              <a:defRPr/>
            </a:pPr>
            <a:fld id="{7B0E2B40-5EC8-45FE-BC7E-2F1B6942F65F}" type="datetimeFigureOut">
              <a:rPr lang="en-US"/>
              <a:pPr>
                <a:defRPr/>
              </a:pPr>
              <a:t>12/22/2023</a:t>
            </a:fld>
            <a:endParaRPr lang="en-US"/>
          </a:p>
        </p:txBody>
      </p:sp>
      <p:sp>
        <p:nvSpPr>
          <p:cNvPr id="4" name="Footer Placeholder 4">
            <a:extLst>
              <a:ext uri="{FF2B5EF4-FFF2-40B4-BE49-F238E27FC236}">
                <a16:creationId xmlns:a16="http://schemas.microsoft.com/office/drawing/2014/main" id="{F920D0B9-9AA5-050B-3E83-00A29BC4FD8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20CD017-6789-5B07-3124-B2F360DDDCFE}"/>
              </a:ext>
            </a:extLst>
          </p:cNvPr>
          <p:cNvSpPr>
            <a:spLocks noGrp="1"/>
          </p:cNvSpPr>
          <p:nvPr>
            <p:ph type="sldNum" sz="quarter" idx="12"/>
          </p:nvPr>
        </p:nvSpPr>
        <p:spPr/>
        <p:txBody>
          <a:bodyPr/>
          <a:lstStyle>
            <a:lvl1pPr>
              <a:defRPr/>
            </a:lvl1pPr>
          </a:lstStyle>
          <a:p>
            <a:pPr>
              <a:defRPr/>
            </a:pPr>
            <a:fld id="{093B680C-F4C8-4159-8B34-5EB4E991ACA4}" type="slidenum">
              <a:rPr lang="en-US" altLang="en-US"/>
              <a:pPr>
                <a:defRPr/>
              </a:pPr>
              <a:t>‹#›</a:t>
            </a:fld>
            <a:endParaRPr lang="en-US" altLang="en-US"/>
          </a:p>
        </p:txBody>
      </p:sp>
    </p:spTree>
    <p:extLst>
      <p:ext uri="{BB962C8B-B14F-4D97-AF65-F5344CB8AC3E}">
        <p14:creationId xmlns:p14="http://schemas.microsoft.com/office/powerpoint/2010/main" val="70023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0DDC924-EBA9-D05E-BAE2-E1FBAECC395B}"/>
              </a:ext>
            </a:extLst>
          </p:cNvPr>
          <p:cNvSpPr>
            <a:spLocks noGrp="1"/>
          </p:cNvSpPr>
          <p:nvPr>
            <p:ph type="dt" sz="half" idx="10"/>
          </p:nvPr>
        </p:nvSpPr>
        <p:spPr/>
        <p:txBody>
          <a:bodyPr/>
          <a:lstStyle>
            <a:lvl1pPr>
              <a:defRPr/>
            </a:lvl1pPr>
          </a:lstStyle>
          <a:p>
            <a:pPr>
              <a:defRPr/>
            </a:pPr>
            <a:fld id="{FBACA7FD-11DF-43FE-BD37-F4ACC16D362A}" type="datetimeFigureOut">
              <a:rPr lang="en-US"/>
              <a:pPr>
                <a:defRPr/>
              </a:pPr>
              <a:t>12/22/2023</a:t>
            </a:fld>
            <a:endParaRPr lang="en-US"/>
          </a:p>
        </p:txBody>
      </p:sp>
      <p:sp>
        <p:nvSpPr>
          <p:cNvPr id="3" name="Footer Placeholder 4">
            <a:extLst>
              <a:ext uri="{FF2B5EF4-FFF2-40B4-BE49-F238E27FC236}">
                <a16:creationId xmlns:a16="http://schemas.microsoft.com/office/drawing/2014/main" id="{B192955E-32BD-E9C6-5630-8D3AE4266D3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700D043-1B95-88DE-F053-7C35668D1532}"/>
              </a:ext>
            </a:extLst>
          </p:cNvPr>
          <p:cNvSpPr>
            <a:spLocks noGrp="1"/>
          </p:cNvSpPr>
          <p:nvPr>
            <p:ph type="sldNum" sz="quarter" idx="12"/>
          </p:nvPr>
        </p:nvSpPr>
        <p:spPr/>
        <p:txBody>
          <a:bodyPr/>
          <a:lstStyle>
            <a:lvl1pPr>
              <a:defRPr/>
            </a:lvl1pPr>
          </a:lstStyle>
          <a:p>
            <a:pPr>
              <a:defRPr/>
            </a:pPr>
            <a:fld id="{9DB45607-5C55-4A3D-A426-4917AC41DB4E}" type="slidenum">
              <a:rPr lang="en-US" altLang="en-US"/>
              <a:pPr>
                <a:defRPr/>
              </a:pPr>
              <a:t>‹#›</a:t>
            </a:fld>
            <a:endParaRPr lang="en-US" altLang="en-US"/>
          </a:p>
        </p:txBody>
      </p:sp>
    </p:spTree>
    <p:extLst>
      <p:ext uri="{BB962C8B-B14F-4D97-AF65-F5344CB8AC3E}">
        <p14:creationId xmlns:p14="http://schemas.microsoft.com/office/powerpoint/2010/main" val="408017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1AD1242-E12D-6D6D-79E1-154A780BEEED}"/>
              </a:ext>
            </a:extLst>
          </p:cNvPr>
          <p:cNvSpPr>
            <a:spLocks noGrp="1"/>
          </p:cNvSpPr>
          <p:nvPr>
            <p:ph type="dt" sz="half" idx="10"/>
          </p:nvPr>
        </p:nvSpPr>
        <p:spPr/>
        <p:txBody>
          <a:bodyPr/>
          <a:lstStyle>
            <a:lvl1pPr>
              <a:defRPr/>
            </a:lvl1pPr>
          </a:lstStyle>
          <a:p>
            <a:pPr>
              <a:defRPr/>
            </a:pPr>
            <a:fld id="{54169316-AC17-4134-AD16-B109BB8E321A}" type="datetimeFigureOut">
              <a:rPr lang="en-US"/>
              <a:pPr>
                <a:defRPr/>
              </a:pPr>
              <a:t>12/22/2023</a:t>
            </a:fld>
            <a:endParaRPr lang="en-US"/>
          </a:p>
        </p:txBody>
      </p:sp>
      <p:sp>
        <p:nvSpPr>
          <p:cNvPr id="6" name="Footer Placeholder 4">
            <a:extLst>
              <a:ext uri="{FF2B5EF4-FFF2-40B4-BE49-F238E27FC236}">
                <a16:creationId xmlns:a16="http://schemas.microsoft.com/office/drawing/2014/main" id="{5016A0E3-FAC8-E495-11E9-1BF06DC65B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8F3303-D79E-5354-B329-EB5AB99602FB}"/>
              </a:ext>
            </a:extLst>
          </p:cNvPr>
          <p:cNvSpPr>
            <a:spLocks noGrp="1"/>
          </p:cNvSpPr>
          <p:nvPr>
            <p:ph type="sldNum" sz="quarter" idx="12"/>
          </p:nvPr>
        </p:nvSpPr>
        <p:spPr/>
        <p:txBody>
          <a:bodyPr/>
          <a:lstStyle>
            <a:lvl1pPr>
              <a:defRPr/>
            </a:lvl1pPr>
          </a:lstStyle>
          <a:p>
            <a:pPr>
              <a:defRPr/>
            </a:pPr>
            <a:fld id="{A4E2A43F-48D1-414B-BD06-8BA014ADF5F4}" type="slidenum">
              <a:rPr lang="en-US" altLang="en-US"/>
              <a:pPr>
                <a:defRPr/>
              </a:pPr>
              <a:t>‹#›</a:t>
            </a:fld>
            <a:endParaRPr lang="en-US" altLang="en-US"/>
          </a:p>
        </p:txBody>
      </p:sp>
    </p:spTree>
    <p:extLst>
      <p:ext uri="{BB962C8B-B14F-4D97-AF65-F5344CB8AC3E}">
        <p14:creationId xmlns:p14="http://schemas.microsoft.com/office/powerpoint/2010/main" val="35542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20FCDD2-178E-474C-B528-95B2331F50FE}"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1BAF5-830E-43DD-A624-027B26A4D75B}"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5F85D25-4DFD-E18D-7373-A63CACDFEE79}"/>
              </a:ext>
            </a:extLst>
          </p:cNvPr>
          <p:cNvSpPr>
            <a:spLocks noGrp="1"/>
          </p:cNvSpPr>
          <p:nvPr>
            <p:ph type="dt" sz="half" idx="10"/>
          </p:nvPr>
        </p:nvSpPr>
        <p:spPr/>
        <p:txBody>
          <a:bodyPr/>
          <a:lstStyle>
            <a:lvl1pPr>
              <a:defRPr/>
            </a:lvl1pPr>
          </a:lstStyle>
          <a:p>
            <a:pPr>
              <a:defRPr/>
            </a:pPr>
            <a:fld id="{015DA297-0F1E-49FF-B2B1-80C4DFD54DD6}" type="datetimeFigureOut">
              <a:rPr lang="en-US"/>
              <a:pPr>
                <a:defRPr/>
              </a:pPr>
              <a:t>12/22/2023</a:t>
            </a:fld>
            <a:endParaRPr lang="en-US"/>
          </a:p>
        </p:txBody>
      </p:sp>
      <p:sp>
        <p:nvSpPr>
          <p:cNvPr id="6" name="Footer Placeholder 4">
            <a:extLst>
              <a:ext uri="{FF2B5EF4-FFF2-40B4-BE49-F238E27FC236}">
                <a16:creationId xmlns:a16="http://schemas.microsoft.com/office/drawing/2014/main" id="{FBD2B9C2-5A33-EBB5-10D2-510A8E163AC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D5C587B-1E2B-470F-F510-EAD40D4EEC97}"/>
              </a:ext>
            </a:extLst>
          </p:cNvPr>
          <p:cNvSpPr>
            <a:spLocks noGrp="1"/>
          </p:cNvSpPr>
          <p:nvPr>
            <p:ph type="sldNum" sz="quarter" idx="12"/>
          </p:nvPr>
        </p:nvSpPr>
        <p:spPr/>
        <p:txBody>
          <a:bodyPr/>
          <a:lstStyle>
            <a:lvl1pPr>
              <a:defRPr/>
            </a:lvl1pPr>
          </a:lstStyle>
          <a:p>
            <a:pPr>
              <a:defRPr/>
            </a:pPr>
            <a:fld id="{3D2E1A54-2CD5-482C-8832-602A4640661A}" type="slidenum">
              <a:rPr lang="en-US" altLang="en-US"/>
              <a:pPr>
                <a:defRPr/>
              </a:pPr>
              <a:t>‹#›</a:t>
            </a:fld>
            <a:endParaRPr lang="en-US" altLang="en-US"/>
          </a:p>
        </p:txBody>
      </p:sp>
    </p:spTree>
    <p:extLst>
      <p:ext uri="{BB962C8B-B14F-4D97-AF65-F5344CB8AC3E}">
        <p14:creationId xmlns:p14="http://schemas.microsoft.com/office/powerpoint/2010/main" val="2765838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B1856-1C84-3BE4-5BA5-1DC777EF75B4}"/>
              </a:ext>
            </a:extLst>
          </p:cNvPr>
          <p:cNvSpPr>
            <a:spLocks noGrp="1"/>
          </p:cNvSpPr>
          <p:nvPr>
            <p:ph type="dt" sz="half" idx="10"/>
          </p:nvPr>
        </p:nvSpPr>
        <p:spPr/>
        <p:txBody>
          <a:bodyPr/>
          <a:lstStyle>
            <a:lvl1pPr>
              <a:defRPr/>
            </a:lvl1pPr>
          </a:lstStyle>
          <a:p>
            <a:pPr>
              <a:defRPr/>
            </a:pPr>
            <a:fld id="{5CBC21DA-5A29-47C0-97F4-8813A7BEE761}" type="datetimeFigureOut">
              <a:rPr lang="en-US"/>
              <a:pPr>
                <a:defRPr/>
              </a:pPr>
              <a:t>12/22/2023</a:t>
            </a:fld>
            <a:endParaRPr lang="en-US"/>
          </a:p>
        </p:txBody>
      </p:sp>
      <p:sp>
        <p:nvSpPr>
          <p:cNvPr id="5" name="Footer Placeholder 4">
            <a:extLst>
              <a:ext uri="{FF2B5EF4-FFF2-40B4-BE49-F238E27FC236}">
                <a16:creationId xmlns:a16="http://schemas.microsoft.com/office/drawing/2014/main" id="{7B360996-87D7-2471-3179-A0EE795759A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AD60133-9397-C5D1-42FE-700D2335E0EF}"/>
              </a:ext>
            </a:extLst>
          </p:cNvPr>
          <p:cNvSpPr>
            <a:spLocks noGrp="1"/>
          </p:cNvSpPr>
          <p:nvPr>
            <p:ph type="sldNum" sz="quarter" idx="12"/>
          </p:nvPr>
        </p:nvSpPr>
        <p:spPr/>
        <p:txBody>
          <a:bodyPr/>
          <a:lstStyle>
            <a:lvl1pPr>
              <a:defRPr/>
            </a:lvl1pPr>
          </a:lstStyle>
          <a:p>
            <a:pPr>
              <a:defRPr/>
            </a:pPr>
            <a:fld id="{C1B6E960-9EC3-4BB3-99F0-C50AA1808711}" type="slidenum">
              <a:rPr lang="en-US" altLang="en-US"/>
              <a:pPr>
                <a:defRPr/>
              </a:pPr>
              <a:t>‹#›</a:t>
            </a:fld>
            <a:endParaRPr lang="en-US" altLang="en-US"/>
          </a:p>
        </p:txBody>
      </p:sp>
    </p:spTree>
    <p:extLst>
      <p:ext uri="{BB962C8B-B14F-4D97-AF65-F5344CB8AC3E}">
        <p14:creationId xmlns:p14="http://schemas.microsoft.com/office/powerpoint/2010/main" val="1976537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49FA8-EC78-001D-B3E4-D843F6A11A19}"/>
              </a:ext>
            </a:extLst>
          </p:cNvPr>
          <p:cNvSpPr>
            <a:spLocks noGrp="1"/>
          </p:cNvSpPr>
          <p:nvPr>
            <p:ph type="dt" sz="half" idx="10"/>
          </p:nvPr>
        </p:nvSpPr>
        <p:spPr/>
        <p:txBody>
          <a:bodyPr/>
          <a:lstStyle>
            <a:lvl1pPr>
              <a:defRPr/>
            </a:lvl1pPr>
          </a:lstStyle>
          <a:p>
            <a:pPr>
              <a:defRPr/>
            </a:pPr>
            <a:fld id="{47AF5A65-42BB-42A5-996F-8CDE1B55348B}" type="datetimeFigureOut">
              <a:rPr lang="en-US"/>
              <a:pPr>
                <a:defRPr/>
              </a:pPr>
              <a:t>12/22/2023</a:t>
            </a:fld>
            <a:endParaRPr lang="en-US"/>
          </a:p>
        </p:txBody>
      </p:sp>
      <p:sp>
        <p:nvSpPr>
          <p:cNvPr id="5" name="Footer Placeholder 4">
            <a:extLst>
              <a:ext uri="{FF2B5EF4-FFF2-40B4-BE49-F238E27FC236}">
                <a16:creationId xmlns:a16="http://schemas.microsoft.com/office/drawing/2014/main" id="{C708AD14-704E-A8A8-9E74-2D9D18752AC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0F1E8C0-C033-59DB-C649-C7691991B1E0}"/>
              </a:ext>
            </a:extLst>
          </p:cNvPr>
          <p:cNvSpPr>
            <a:spLocks noGrp="1"/>
          </p:cNvSpPr>
          <p:nvPr>
            <p:ph type="sldNum" sz="quarter" idx="12"/>
          </p:nvPr>
        </p:nvSpPr>
        <p:spPr/>
        <p:txBody>
          <a:bodyPr/>
          <a:lstStyle>
            <a:lvl1pPr>
              <a:defRPr/>
            </a:lvl1pPr>
          </a:lstStyle>
          <a:p>
            <a:pPr>
              <a:defRPr/>
            </a:pPr>
            <a:fld id="{7A2832F5-5035-4142-805A-AA5803380BBB}" type="slidenum">
              <a:rPr lang="en-US" altLang="en-US"/>
              <a:pPr>
                <a:defRPr/>
              </a:pPr>
              <a:t>‹#›</a:t>
            </a:fld>
            <a:endParaRPr lang="en-US" altLang="en-US"/>
          </a:p>
        </p:txBody>
      </p:sp>
    </p:spTree>
    <p:extLst>
      <p:ext uri="{BB962C8B-B14F-4D97-AF65-F5344CB8AC3E}">
        <p14:creationId xmlns:p14="http://schemas.microsoft.com/office/powerpoint/2010/main" val="294079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20FCDD2-178E-474C-B528-95B2331F50FE}" type="datetimeFigureOut">
              <a:rPr lang="en-US" smtClean="0"/>
              <a:t>12/22/2023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8441BAF5-830E-43DD-A624-027B26A4D75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20FCDD2-178E-474C-B528-95B2331F50FE}"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1BAF5-830E-43DD-A624-027B26A4D75B}"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920FCDD2-178E-474C-B528-95B2331F50FE}" type="datetimeFigureOut">
              <a:rPr lang="en-US" smtClean="0"/>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1BAF5-830E-43DD-A624-027B26A4D75B}"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20FCDD2-178E-474C-B528-95B2331F50FE}" type="datetimeFigureOut">
              <a:rPr lang="en-US" smtClean="0"/>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1BAF5-830E-43DD-A624-027B26A4D7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FCDD2-178E-474C-B528-95B2331F50FE}" type="datetimeFigureOut">
              <a:rPr lang="en-US" smtClean="0"/>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1BAF5-830E-43DD-A624-027B26A4D75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20FCDD2-178E-474C-B528-95B2331F50FE}"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1BAF5-830E-43DD-A624-027B26A4D75B}"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20FCDD2-178E-474C-B528-95B2331F50FE}" type="datetimeFigureOut">
              <a:rPr lang="en-US" smtClean="0"/>
              <a:t>12/22/2023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8441BAF5-830E-43DD-A624-027B26A4D75B}"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920FCDD2-178E-474C-B528-95B2331F50FE}" type="datetimeFigureOut">
              <a:rPr lang="en-US" smtClean="0"/>
              <a:t>12/22/2023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441BAF5-830E-43DD-A624-027B26A4D7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A9B80A-6E01-C4BE-41CC-378D601E22D8}"/>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9AA1BA8-2C28-5881-9DF8-95E1A2B0162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6C58DDE-7A54-4C9A-7279-DB4CE763114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3B36003-C504-4E69-A8B6-A9B582836BA7}" type="datetimeFigureOut">
              <a:rPr lang="en-US"/>
              <a:pPr>
                <a:defRPr/>
              </a:pPr>
              <a:t>12/22/2023</a:t>
            </a:fld>
            <a:endParaRPr lang="en-US"/>
          </a:p>
        </p:txBody>
      </p:sp>
      <p:sp>
        <p:nvSpPr>
          <p:cNvPr id="5" name="Footer Placeholder 4">
            <a:extLst>
              <a:ext uri="{FF2B5EF4-FFF2-40B4-BE49-F238E27FC236}">
                <a16:creationId xmlns:a16="http://schemas.microsoft.com/office/drawing/2014/main" id="{5140D7EC-1280-284B-85D1-3ED48D9DB85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003A762-878C-8DB6-81F4-8BD6E9E3A00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628AF61-23F4-4E7D-BCCC-A046B9B2BB97}" type="slidenum">
              <a:rPr lang="en-US" altLang="en-US"/>
              <a:pPr>
                <a:defRPr/>
              </a:pPr>
              <a:t>‹#›</a:t>
            </a:fld>
            <a:endParaRPr lang="en-US" altLang="en-US"/>
          </a:p>
        </p:txBody>
      </p:sp>
    </p:spTree>
    <p:extLst>
      <p:ext uri="{BB962C8B-B14F-4D97-AF65-F5344CB8AC3E}">
        <p14:creationId xmlns:p14="http://schemas.microsoft.com/office/powerpoint/2010/main" val="11572037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00B992E-C041-4E4F-3833-EECA0F2BFDCD}"/>
              </a:ext>
            </a:extLst>
          </p:cNvPr>
          <p:cNvSpPr>
            <a:spLocks noGrp="1" noChangeArrowheads="1"/>
          </p:cNvSpPr>
          <p:nvPr>
            <p:ph type="ctrTitle"/>
          </p:nvPr>
        </p:nvSpPr>
        <p:spPr>
          <a:xfrm>
            <a:off x="685800" y="2139950"/>
            <a:ext cx="7772400" cy="2203450"/>
          </a:xfrm>
          <a:ln w="57150">
            <a:solidFill>
              <a:srgbClr val="00B0F0"/>
            </a:solidFill>
          </a:ln>
        </p:spPr>
        <p:style>
          <a:lnRef idx="1">
            <a:schemeClr val="accent5"/>
          </a:lnRef>
          <a:fillRef idx="2">
            <a:schemeClr val="accent5"/>
          </a:fillRef>
          <a:effectRef idx="1">
            <a:schemeClr val="accent5"/>
          </a:effectRef>
          <a:fontRef idx="minor">
            <a:schemeClr val="dk1"/>
          </a:fontRef>
        </p:style>
        <p:txBody>
          <a:bodyPr rtlCol="0">
            <a:normAutofit/>
          </a:bodyPr>
          <a:lstStyle/>
          <a:p>
            <a:pPr eaLnBrk="1" fontAlgn="auto" hangingPunct="1">
              <a:spcAft>
                <a:spcPts val="0"/>
              </a:spcAft>
              <a:defRPr/>
            </a:pPr>
            <a:r>
              <a:rPr lang="en-US" sz="6000" b="1" dirty="0">
                <a:solidFill>
                  <a:srgbClr val="FF0000"/>
                </a:solidFill>
                <a:latin typeface="Arial" pitchFamily="34" charset="0"/>
                <a:cs typeface="Arial" pitchFamily="34" charset="0"/>
              </a:rPr>
              <a:t>D</a:t>
            </a:r>
            <a:r>
              <a:rPr lang="en-US" sz="6000" b="1" dirty="0">
                <a:solidFill>
                  <a:srgbClr val="0070C0"/>
                </a:solidFill>
                <a:latin typeface="Arial" pitchFamily="34" charset="0"/>
                <a:cs typeface="Arial" pitchFamily="34" charset="0"/>
              </a:rPr>
              <a:t>ATA </a:t>
            </a:r>
            <a:r>
              <a:rPr lang="en-US" sz="6000" b="1" dirty="0">
                <a:solidFill>
                  <a:srgbClr val="FF0000"/>
                </a:solidFill>
                <a:latin typeface="Arial" pitchFamily="34" charset="0"/>
                <a:cs typeface="Arial" pitchFamily="34" charset="0"/>
              </a:rPr>
              <a:t>S</a:t>
            </a:r>
            <a:r>
              <a:rPr lang="en-US" sz="6000" b="1" dirty="0">
                <a:solidFill>
                  <a:srgbClr val="0070C0"/>
                </a:solidFill>
                <a:latin typeface="Arial" pitchFamily="34" charset="0"/>
                <a:cs typeface="Arial" pitchFamily="34" charset="0"/>
              </a:rPr>
              <a:t>TRUCTURES</a:t>
            </a:r>
          </a:p>
        </p:txBody>
      </p:sp>
      <p:pic>
        <p:nvPicPr>
          <p:cNvPr id="2" name="Picture 5" descr="C:\Documents and Settings\CCET\Desktop\DS 2014\DS-Logo-tr.gif">
            <a:extLst>
              <a:ext uri="{FF2B5EF4-FFF2-40B4-BE49-F238E27FC236}">
                <a16:creationId xmlns:a16="http://schemas.microsoft.com/office/drawing/2014/main" id="{B14F4C73-8D5E-0259-FCF0-9C58D11291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4495800"/>
            <a:ext cx="194310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5" presetClass="emph" presetSubtype="0" repeatCount="indefinite" fill="hold" nodeType="afterEffect">
                                  <p:stCondLst>
                                    <p:cond delay="0"/>
                                  </p:stCondLst>
                                  <p:childTnLst>
                                    <p:anim calcmode="discrete" valueType="str">
                                      <p:cBhvr>
                                        <p:cTn id="11"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050" y="457200"/>
            <a:ext cx="8153400" cy="5416868"/>
          </a:xfrm>
          <a:prstGeom prst="rect">
            <a:avLst/>
          </a:prstGeom>
        </p:spPr>
        <p:txBody>
          <a:bodyPr wrap="square">
            <a:spAutoFit/>
          </a:bodyPr>
          <a:lstStyle/>
          <a:p>
            <a:endParaRPr lang="en-US" sz="2000" dirty="0">
              <a:latin typeface="Times New Roman" pitchFamily="18" charset="0"/>
              <a:cs typeface="Times New Roman" pitchFamily="18" charset="0"/>
            </a:endParaRPr>
          </a:p>
          <a:p>
            <a:pPr marL="342900" lvl="0" indent="-342900" fontAlgn="base">
              <a:spcBef>
                <a:spcPct val="20000"/>
              </a:spcBef>
              <a:spcAft>
                <a:spcPct val="0"/>
              </a:spcAft>
              <a:buFont typeface="Arial" pitchFamily="34" charset="0"/>
              <a:buChar char="•"/>
            </a:pP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 graph G = (</a:t>
            </a:r>
            <a:r>
              <a:rPr kumimoji="0" lang="en-US" altLang="en-US" sz="2000" b="0" i="0" u="none" strike="noStrike" kern="0" cap="none" spc="0" normalizeH="0" baseline="0" noProof="0" dirty="0">
                <a:ln>
                  <a:noFill/>
                </a:ln>
                <a:solidFill>
                  <a:srgbClr val="FF0000"/>
                </a:solidFill>
                <a:effectLst/>
                <a:uLnTx/>
                <a:uFillTx/>
                <a:latin typeface="Times New Roman" pitchFamily="18" charset="0"/>
                <a:cs typeface="Times New Roman" pitchFamily="18" charset="0"/>
              </a:rPr>
              <a:t>V,E</a:t>
            </a: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is composed of:</a:t>
            </a:r>
          </a:p>
          <a:p>
            <a:pPr lvl="0" fontAlgn="base">
              <a:spcBef>
                <a:spcPct val="20000"/>
              </a:spcBef>
              <a:spcAft>
                <a:spcPct val="0"/>
              </a:spcAft>
            </a:pP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altLang="en-US" sz="2000" b="0" i="0" u="none" strike="noStrike" kern="0" cap="none" spc="0" normalizeH="0" baseline="0" noProof="0" dirty="0">
                <a:ln>
                  <a:noFill/>
                </a:ln>
                <a:solidFill>
                  <a:srgbClr val="FA2C25"/>
                </a:solidFill>
                <a:effectLst/>
                <a:uLnTx/>
                <a:uFillTx/>
                <a:latin typeface="Times New Roman" pitchFamily="18" charset="0"/>
                <a:cs typeface="Times New Roman" pitchFamily="18" charset="0"/>
              </a:rPr>
              <a:t>V</a:t>
            </a: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set of </a:t>
            </a:r>
            <a:r>
              <a:rPr kumimoji="0" lang="en-US" altLang="en-US" sz="2000" b="0" i="0" u="none" strike="noStrike" kern="0" cap="none" spc="0" normalizeH="0" baseline="0" noProof="0" dirty="0">
                <a:ln>
                  <a:noFill/>
                </a:ln>
                <a:solidFill>
                  <a:srgbClr val="FA2C25"/>
                </a:solidFill>
                <a:effectLst/>
                <a:uLnTx/>
                <a:uFillTx/>
                <a:latin typeface="Times New Roman" pitchFamily="18" charset="0"/>
                <a:cs typeface="Times New Roman" pitchFamily="18" charset="0"/>
              </a:rPr>
              <a:t>vertices</a:t>
            </a:r>
          </a:p>
          <a:p>
            <a:pPr lvl="0" fontAlgn="base">
              <a:spcBef>
                <a:spcPct val="20000"/>
              </a:spcBef>
              <a:spcAft>
                <a:spcPct val="0"/>
              </a:spcAft>
            </a:pP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altLang="en-US" sz="2000" b="0" i="0" u="none" strike="noStrike" kern="0" cap="none" spc="0" normalizeH="0" baseline="0" noProof="0" dirty="0">
                <a:ln>
                  <a:noFill/>
                </a:ln>
                <a:solidFill>
                  <a:srgbClr val="FF0000"/>
                </a:solidFill>
                <a:effectLst/>
                <a:uLnTx/>
                <a:uFillTx/>
                <a:latin typeface="Times New Roman" pitchFamily="18" charset="0"/>
                <a:cs typeface="Times New Roman" pitchFamily="18" charset="0"/>
              </a:rPr>
              <a:t>E</a:t>
            </a: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set of</a:t>
            </a:r>
            <a:r>
              <a:rPr kumimoji="0" lang="en-US" altLang="en-US" sz="2000" b="0" i="0" u="none" strike="noStrike" kern="0" cap="none" spc="0" normalizeH="0" baseline="0" noProof="0" dirty="0">
                <a:ln>
                  <a:noFill/>
                </a:ln>
                <a:solidFill>
                  <a:srgbClr val="333399"/>
                </a:solidFill>
                <a:effectLst/>
                <a:uLnTx/>
                <a:uFillTx/>
                <a:latin typeface="Times New Roman" pitchFamily="18" charset="0"/>
                <a:cs typeface="Times New Roman" pitchFamily="18" charset="0"/>
              </a:rPr>
              <a:t> </a:t>
            </a:r>
            <a:r>
              <a:rPr kumimoji="0" lang="en-US" altLang="en-US" sz="2000" b="0" i="0" u="none" strike="noStrike" kern="0" cap="none" spc="0" normalizeH="0" baseline="0" noProof="0" dirty="0">
                <a:ln>
                  <a:noFill/>
                </a:ln>
                <a:solidFill>
                  <a:srgbClr val="FF0000"/>
                </a:solidFill>
                <a:effectLst/>
                <a:uLnTx/>
                <a:uFillTx/>
                <a:latin typeface="Times New Roman" pitchFamily="18" charset="0"/>
                <a:cs typeface="Times New Roman" pitchFamily="18" charset="0"/>
              </a:rPr>
              <a:t>edges</a:t>
            </a: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connecting the </a:t>
            </a:r>
            <a:r>
              <a:rPr kumimoji="0" lang="en-US" altLang="en-US" sz="2000" b="0" i="0" u="none" strike="noStrike" kern="0" cap="none" spc="0" normalizeH="0" baseline="0" noProof="0" dirty="0">
                <a:ln>
                  <a:noFill/>
                </a:ln>
                <a:solidFill>
                  <a:srgbClr val="FA2C25"/>
                </a:solidFill>
                <a:effectLst/>
                <a:uLnTx/>
                <a:uFillTx/>
                <a:latin typeface="Times New Roman" pitchFamily="18" charset="0"/>
                <a:cs typeface="Times New Roman" pitchFamily="18" charset="0"/>
              </a:rPr>
              <a:t>vertices</a:t>
            </a: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in V</a:t>
            </a:r>
          </a:p>
          <a:p>
            <a:pPr marL="342900" indent="-342900">
              <a:buFont typeface="Arial" pitchFamily="34" charset="0"/>
              <a:buChar char="•"/>
            </a:pPr>
            <a:r>
              <a:rPr lang="en-US" sz="2000" b="0" i="0" u="none" strike="noStrike" baseline="0" dirty="0">
                <a:latin typeface="Times New Roman" pitchFamily="18" charset="0"/>
                <a:cs typeface="Times New Roman" pitchFamily="18" charset="0"/>
              </a:rPr>
              <a:t>Vertices are referred to as nodes and the arc between the nodes are referred to as Edges.</a:t>
            </a:r>
          </a:p>
          <a:p>
            <a:pPr marL="342900" indent="-342900">
              <a:buFont typeface="Arial" pitchFamily="34" charset="0"/>
              <a:buChar char="•"/>
            </a:pPr>
            <a:r>
              <a:rPr lang="en-US" sz="2000" b="0" i="0" u="none" strike="noStrike" baseline="0" dirty="0">
                <a:latin typeface="Times New Roman" pitchFamily="18" charset="0"/>
                <a:cs typeface="Times New Roman" pitchFamily="18" charset="0"/>
              </a:rPr>
              <a:t>Each edge is a pair (v, w) where v, w  Ɛ V. (i.e.) v = V1, w = V2..</a:t>
            </a:r>
          </a:p>
          <a:p>
            <a:pPr marL="342900" lvl="0" indent="-342900" fontAlgn="base">
              <a:spcBef>
                <a:spcPct val="20000"/>
              </a:spcBef>
              <a:spcAft>
                <a:spcPct val="0"/>
              </a:spcAft>
            </a:pPr>
            <a:r>
              <a:rPr kumimoji="0" lang="en-US" alt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a:t>
            </a:r>
          </a:p>
          <a:p>
            <a:r>
              <a:rPr lang="en-US" sz="2000" dirty="0">
                <a:latin typeface="Times New Roman" pitchFamily="18" charset="0"/>
                <a:cs typeface="Times New Roman" pitchFamily="18" charset="0"/>
              </a:rPr>
              <a:t>                               G:</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57150" marR="0" indent="0" algn="just">
              <a:lnSpc>
                <a:spcPct val="150000"/>
              </a:lnSpc>
              <a:spcBef>
                <a:spcPts val="0"/>
              </a:spcBef>
              <a:spcAft>
                <a:spcPts val="0"/>
              </a:spcAft>
            </a:pPr>
            <a:r>
              <a:rPr lang="en-US" sz="2000" dirty="0">
                <a:latin typeface="Times New Roman" pitchFamily="18" charset="0"/>
                <a:cs typeface="Times New Roman" pitchFamily="18" charset="0"/>
              </a:rPr>
              <a:t>Here </a:t>
            </a:r>
            <a:r>
              <a:rPr lang="en-US" sz="2000" dirty="0">
                <a:effectLst/>
                <a:latin typeface="Times New Roman" pitchFamily="18" charset="0"/>
                <a:ea typeface="Calibri"/>
                <a:cs typeface="Times New Roman" pitchFamily="18" charset="0"/>
              </a:rPr>
              <a:t>V(G)=(1,2,3,4) and  E(G) = {(1,2),(1,3),(1,4),(2,3),(2,4)}.</a:t>
            </a:r>
            <a:endParaRPr lang="en-US" sz="2000" dirty="0">
              <a:latin typeface="Times New Roman" pitchFamily="18" charset="0"/>
              <a:ea typeface="Calibri"/>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3146584"/>
            <a:ext cx="12858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83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pPr>
            <a:r>
              <a:rPr lang="en-US" sz="1800" b="1" dirty="0">
                <a:solidFill>
                  <a:prstClr val="black"/>
                </a:solidFill>
                <a:latin typeface="TimesNewRomanPS-BoldMT"/>
                <a:ea typeface="+mn-ea"/>
                <a:cs typeface="+mn-cs"/>
              </a:rPr>
              <a:t>BASIC TERMINOLOGIES</a:t>
            </a:r>
            <a:br>
              <a:rPr lang="en-US" sz="1800" b="1" dirty="0">
                <a:solidFill>
                  <a:prstClr val="black"/>
                </a:solidFill>
                <a:latin typeface="TimesNewRomanPS-BoldMT"/>
                <a:ea typeface="+mn-ea"/>
                <a:cs typeface="+mn-cs"/>
              </a:rPr>
            </a:br>
            <a:endParaRPr lang="en-US" dirty="0">
              <a:latin typeface="TimesNewRomanPS-BoldMT"/>
            </a:endParaRPr>
          </a:p>
        </p:txBody>
      </p:sp>
      <p:sp>
        <p:nvSpPr>
          <p:cNvPr id="3" name="Rectangle 2"/>
          <p:cNvSpPr/>
          <p:nvPr/>
        </p:nvSpPr>
        <p:spPr>
          <a:xfrm>
            <a:off x="533400" y="1143000"/>
            <a:ext cx="8077200" cy="5632311"/>
          </a:xfrm>
          <a:prstGeom prst="rect">
            <a:avLst/>
          </a:prstGeom>
        </p:spPr>
        <p:txBody>
          <a:bodyPr wrap="square">
            <a:spAutoFit/>
          </a:bodyPr>
          <a:lstStyle/>
          <a:p>
            <a:r>
              <a:rPr lang="en-US" b="1" i="0" u="none" strike="noStrike" baseline="0" dirty="0">
                <a:latin typeface="TimesNewRomanPS-BoldMT"/>
              </a:rPr>
              <a:t>Directed Graph (or) Digraph</a:t>
            </a:r>
          </a:p>
          <a:p>
            <a:endParaRPr lang="en-US" b="1" i="0" u="none" strike="noStrike" baseline="0" dirty="0">
              <a:latin typeface="TimesNewRomanPS-BoldMT"/>
            </a:endParaRPr>
          </a:p>
          <a:p>
            <a:r>
              <a:rPr lang="en-US" b="0" i="0" u="none" strike="noStrike" baseline="0" dirty="0">
                <a:latin typeface="TimesNewRomanPSMT"/>
              </a:rPr>
              <a:t>Directed graph is a graph which consists of directed edges, where each edge in E is unidirectional. It is also referred as Digraph. </a:t>
            </a:r>
          </a:p>
          <a:p>
            <a:r>
              <a:rPr lang="en-US" b="0" i="0" u="none" strike="noStrike" baseline="0" dirty="0">
                <a:latin typeface="TimesNewRomanPSMT"/>
              </a:rPr>
              <a:t>If (v, w) is a directed edge then (v, w) # (</a:t>
            </a:r>
            <a:r>
              <a:rPr lang="en-US" b="0" i="0" u="none" strike="noStrike" baseline="0" dirty="0" err="1">
                <a:latin typeface="TimesNewRomanPSMT"/>
              </a:rPr>
              <a:t>w,v</a:t>
            </a:r>
            <a:r>
              <a:rPr lang="en-US" b="0" i="0" u="none" strike="noStrike" baseline="0" dirty="0">
                <a:latin typeface="TimesNewRomanPSMT"/>
              </a:rPr>
              <a:t>)</a:t>
            </a:r>
          </a:p>
          <a:p>
            <a:endParaRPr lang="en-US" dirty="0">
              <a:latin typeface="TimesNewRomanPSMT"/>
            </a:endParaRPr>
          </a:p>
          <a:p>
            <a:endParaRPr lang="en-US" dirty="0">
              <a:latin typeface="TimesNewRomanPSMT"/>
            </a:endParaRPr>
          </a:p>
          <a:p>
            <a:endParaRPr lang="en-US" dirty="0">
              <a:latin typeface="TimesNewRomanPSMT"/>
            </a:endParaRPr>
          </a:p>
          <a:p>
            <a:endParaRPr lang="en-US" b="0" i="0" u="none" strike="noStrike" baseline="0" dirty="0">
              <a:latin typeface="TimesNewRomanPSMT"/>
            </a:endParaRPr>
          </a:p>
          <a:p>
            <a:endParaRPr lang="en-US" b="0" i="0" u="none" strike="noStrike" baseline="0" dirty="0">
              <a:latin typeface="TimesNewRomanPSMT"/>
            </a:endParaRPr>
          </a:p>
          <a:p>
            <a:endParaRPr lang="en-US" b="0" i="0" u="none" strike="noStrike" baseline="0" dirty="0">
              <a:latin typeface="TimesNewRomanPSMT"/>
            </a:endParaRPr>
          </a:p>
          <a:p>
            <a:r>
              <a:rPr lang="en-US" b="1" i="0" u="none" strike="noStrike" baseline="0" dirty="0">
                <a:latin typeface="TimesNewRomanPS-BoldMT"/>
              </a:rPr>
              <a:t>Undirected Graph</a:t>
            </a:r>
          </a:p>
          <a:p>
            <a:r>
              <a:rPr lang="en-US" b="0" i="0" u="none" strike="noStrike" baseline="0" dirty="0">
                <a:latin typeface="TimesNewRomanPSMT"/>
              </a:rPr>
              <a:t>An undirected graph is a graph, which consists of undirected edges. </a:t>
            </a:r>
          </a:p>
          <a:p>
            <a:r>
              <a:rPr lang="en-US" b="0" i="0" u="none" strike="noStrike" baseline="0" dirty="0">
                <a:latin typeface="TimesNewRomanPSMT"/>
              </a:rPr>
              <a:t>If (v, w) is an undirected edge then (</a:t>
            </a:r>
            <a:r>
              <a:rPr lang="en-US" b="0" i="0" u="none" strike="noStrike" baseline="0" dirty="0" err="1">
                <a:latin typeface="TimesNewRomanPSMT"/>
              </a:rPr>
              <a:t>v,w</a:t>
            </a:r>
            <a:r>
              <a:rPr lang="en-US" b="0" i="0" u="none" strike="noStrike" baseline="0" dirty="0">
                <a:latin typeface="TimesNewRomanPSMT"/>
              </a:rPr>
              <a:t>) = (w, v)</a:t>
            </a:r>
          </a:p>
          <a:p>
            <a:endParaRPr lang="en-US" dirty="0">
              <a:latin typeface="TimesNewRomanPSMT"/>
            </a:endParaRPr>
          </a:p>
          <a:p>
            <a:endParaRPr lang="en-US" dirty="0">
              <a:latin typeface="TimesNewRomanPSMT"/>
            </a:endParaRPr>
          </a:p>
          <a:p>
            <a:endParaRPr lang="en-US" dirty="0">
              <a:latin typeface="TimesNewRomanPSMT"/>
            </a:endParaRPr>
          </a:p>
          <a:p>
            <a:endParaRPr lang="en-US" dirty="0">
              <a:latin typeface="TimesNewRomanPSMT"/>
            </a:endParaRPr>
          </a:p>
          <a:p>
            <a:endParaRPr lang="en-US" dirty="0">
              <a:latin typeface="TimesNewRomanPSMT"/>
            </a:endParaRP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25" y="2667000"/>
            <a:ext cx="23431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5105400"/>
            <a:ext cx="1981200"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97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81000"/>
            <a:ext cx="8382000" cy="6463308"/>
          </a:xfrm>
          <a:prstGeom prst="rect">
            <a:avLst/>
          </a:prstGeom>
        </p:spPr>
        <p:txBody>
          <a:bodyPr wrap="square">
            <a:spAutoFit/>
          </a:bodyPr>
          <a:lstStyle/>
          <a:p>
            <a:r>
              <a:rPr lang="en-US" b="1" i="0" u="none" strike="noStrike" baseline="0" dirty="0">
                <a:latin typeface="TimesNewRomanPS-BoldMT"/>
              </a:rPr>
              <a:t>Weighted Graph</a:t>
            </a:r>
          </a:p>
          <a:p>
            <a:r>
              <a:rPr lang="en-US" b="0" i="0" u="none" strike="noStrike" baseline="0" dirty="0">
                <a:latin typeface="TimesNewRomanPSMT"/>
              </a:rPr>
              <a:t>A graph is said to be weighted graph if every edge in the graph is assigned a weight or value. It can be directed or undirected graph.</a:t>
            </a: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b="0" i="0" u="none" strike="noStrike" baseline="0" dirty="0">
              <a:latin typeface="TimesNewRomanPSMT"/>
            </a:endParaRPr>
          </a:p>
          <a:p>
            <a:endParaRPr lang="en-US" b="1" i="0" u="none" strike="noStrike" baseline="0" dirty="0">
              <a:latin typeface="TimesNewRomanPS-BoldMT"/>
            </a:endParaRPr>
          </a:p>
          <a:p>
            <a:endParaRPr lang="en-US" b="1" dirty="0">
              <a:latin typeface="TimesNewRomanPS-BoldMT"/>
            </a:endParaRPr>
          </a:p>
          <a:p>
            <a:endParaRPr lang="en-US" b="1" i="0" u="none" strike="noStrike" baseline="0" dirty="0">
              <a:latin typeface="TimesNewRomanPS-BoldMT"/>
            </a:endParaRPr>
          </a:p>
          <a:p>
            <a:r>
              <a:rPr lang="en-US" b="1" i="0" u="none" strike="noStrike" baseline="0" dirty="0">
                <a:latin typeface="TimesNewRomanPS-BoldMT"/>
              </a:rPr>
              <a:t>Complete Graph</a:t>
            </a:r>
          </a:p>
          <a:p>
            <a:r>
              <a:rPr lang="en-US" b="0" i="0" u="none" strike="noStrike" baseline="0" dirty="0">
                <a:latin typeface="TimesNewRomanPSMT"/>
              </a:rPr>
              <a:t>A complete graph is a graph in which there is an edge between every pair of vertices. </a:t>
            </a:r>
          </a:p>
          <a:p>
            <a:r>
              <a:rPr lang="en-US" b="0" i="0" u="none" strike="noStrike" baseline="0" dirty="0">
                <a:latin typeface="TimesNewRomanPSMT"/>
              </a:rPr>
              <a:t>A complete graph with n vertices will have n (n - 1)/2 edges.</a:t>
            </a: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r>
              <a:rPr lang="en-US" dirty="0"/>
              <a:t>Number of vertices is 4</a:t>
            </a:r>
          </a:p>
          <a:p>
            <a:r>
              <a:rPr lang="en-US" dirty="0"/>
              <a:t>Number of edge is 6</a:t>
            </a:r>
          </a:p>
          <a:p>
            <a:r>
              <a:rPr lang="en-US" dirty="0"/>
              <a:t>There is a path from every vertex to every other vertex</a:t>
            </a:r>
          </a:p>
          <a:p>
            <a:r>
              <a:rPr lang="en-US" dirty="0"/>
              <a:t>A complete digraph is a strongly connected graph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84099"/>
            <a:ext cx="2286000" cy="167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84099"/>
            <a:ext cx="1905000" cy="166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325" y="4800600"/>
            <a:ext cx="12858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83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57200"/>
            <a:ext cx="8362950" cy="6463308"/>
          </a:xfrm>
          <a:prstGeom prst="rect">
            <a:avLst/>
          </a:prstGeom>
        </p:spPr>
        <p:txBody>
          <a:bodyPr wrap="square">
            <a:spAutoFit/>
          </a:bodyPr>
          <a:lstStyle/>
          <a:p>
            <a:r>
              <a:rPr lang="en-US" b="1" i="0" u="none" strike="noStrike" baseline="0" dirty="0">
                <a:latin typeface="TimesNewRomanPS-BoldMT"/>
              </a:rPr>
              <a:t>Strongly Connected Graph</a:t>
            </a:r>
          </a:p>
          <a:p>
            <a:r>
              <a:rPr lang="en-US" b="0" i="0" u="none" strike="noStrike" baseline="0" dirty="0">
                <a:latin typeface="TimesNewRomanPSMT"/>
              </a:rPr>
              <a:t>If there is a path from every vertex to every other vertex in a directed graph then it is said to be strongly connected graph. Otherwise, it is said to be weakly connected graph.</a:t>
            </a: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b="1" i="0" u="none" strike="noStrike" baseline="0" dirty="0">
              <a:latin typeface="TimesNewRomanPS-BoldMT"/>
            </a:endParaRPr>
          </a:p>
          <a:p>
            <a:endParaRPr lang="en-US" b="1" dirty="0">
              <a:latin typeface="TimesNewRomanPS-BoldMT"/>
            </a:endParaRPr>
          </a:p>
          <a:p>
            <a:r>
              <a:rPr lang="en-US" b="1" i="0" u="none" strike="noStrike" baseline="0" dirty="0">
                <a:latin typeface="TimesNewRomanPS-BoldMT"/>
              </a:rPr>
              <a:t>Path</a:t>
            </a:r>
          </a:p>
          <a:p>
            <a:r>
              <a:rPr lang="en-US" dirty="0">
                <a:latin typeface="TimesNewRomanPS-BoldMT"/>
              </a:rPr>
              <a:t>A path in a graph is a sequence of vertices w1,w2,wn such that </a:t>
            </a:r>
            <a:r>
              <a:rPr lang="en-US" dirty="0" err="1">
                <a:latin typeface="TimesNewRomanPS-BoldMT"/>
              </a:rPr>
              <a:t>wi</a:t>
            </a:r>
            <a:r>
              <a:rPr lang="en-US" dirty="0">
                <a:latin typeface="TimesNewRomanPS-BoldMT"/>
              </a:rPr>
              <a:t> ,wi+1 </a:t>
            </a:r>
            <a:r>
              <a:rPr lang="en-US" dirty="0">
                <a:latin typeface="Times New Roman"/>
                <a:cs typeface="Times New Roman"/>
              </a:rPr>
              <a:t>Ɛ E for 1≤i≤N. The path rom v1 to v is v1,v2,v3.</a:t>
            </a:r>
            <a:r>
              <a:rPr lang="en-US" dirty="0">
                <a:latin typeface="TimesNewRomanPS-BoldMT"/>
              </a:rPr>
              <a:t> </a:t>
            </a:r>
          </a:p>
          <a:p>
            <a:endParaRPr lang="en-US" u="none" strike="noStrike" baseline="0" dirty="0">
              <a:latin typeface="TimesNewRomanPS-BoldMT"/>
            </a:endParaRPr>
          </a:p>
          <a:p>
            <a:endParaRPr lang="en-US" dirty="0">
              <a:latin typeface="TimesNewRomanPS-BoldMT"/>
            </a:endParaRPr>
          </a:p>
          <a:p>
            <a:endParaRPr lang="en-US" u="none" strike="noStrike" baseline="0" dirty="0">
              <a:latin typeface="TimesNewRomanPS-BoldMT"/>
            </a:endParaRPr>
          </a:p>
          <a:p>
            <a:endParaRPr lang="en-US" dirty="0">
              <a:latin typeface="TimesNewRomanPS-BoldMT"/>
            </a:endParaRPr>
          </a:p>
          <a:p>
            <a:endParaRPr lang="en-US" u="none" strike="noStrike" baseline="0" dirty="0">
              <a:latin typeface="TimesNewRomanPS-BoldMT"/>
            </a:endParaRPr>
          </a:p>
          <a:p>
            <a:endParaRPr lang="en-US" dirty="0">
              <a:latin typeface="TimesNewRomanPS-BoldMT"/>
            </a:endParaRPr>
          </a:p>
          <a:p>
            <a:endParaRPr lang="en-US" u="none" strike="noStrike" baseline="0" dirty="0">
              <a:latin typeface="TimesNewRomanPS-BoldMT"/>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1905000"/>
            <a:ext cx="631507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22" y="4953000"/>
            <a:ext cx="1557366"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98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609600"/>
            <a:ext cx="8305800" cy="4524315"/>
          </a:xfrm>
          <a:prstGeom prst="rect">
            <a:avLst/>
          </a:prstGeom>
        </p:spPr>
        <p:txBody>
          <a:bodyPr wrap="square">
            <a:spAutoFit/>
          </a:bodyPr>
          <a:lstStyle/>
          <a:p>
            <a:pPr lvl="0"/>
            <a:r>
              <a:rPr lang="en-US" b="1" dirty="0">
                <a:solidFill>
                  <a:prstClr val="black"/>
                </a:solidFill>
                <a:latin typeface="TimesNewRomanPS-BoldMT"/>
              </a:rPr>
              <a:t>Length</a:t>
            </a:r>
          </a:p>
          <a:p>
            <a:pPr marL="285750" lvl="0" indent="-285750">
              <a:buFont typeface="Arial" pitchFamily="34" charset="0"/>
              <a:buChar char="•"/>
            </a:pPr>
            <a:r>
              <a:rPr lang="en-US" dirty="0">
                <a:solidFill>
                  <a:prstClr val="black"/>
                </a:solidFill>
                <a:latin typeface="TimesNewRomanPSMT"/>
              </a:rPr>
              <a:t>The length of the path is the number of edges on the path, which is equal to N-1, where N represents the number of vertices.</a:t>
            </a:r>
          </a:p>
          <a:p>
            <a:pPr marL="285750" lvl="0" indent="-285750">
              <a:buFont typeface="Arial" pitchFamily="34" charset="0"/>
              <a:buChar char="•"/>
            </a:pPr>
            <a:r>
              <a:rPr lang="en-US" dirty="0">
                <a:solidFill>
                  <a:prstClr val="black"/>
                </a:solidFill>
                <a:latin typeface="TimesNewRomanPSMT"/>
              </a:rPr>
              <a:t>The length of the above path V</a:t>
            </a:r>
            <a:r>
              <a:rPr lang="en-US" sz="800" dirty="0">
                <a:solidFill>
                  <a:prstClr val="black"/>
                </a:solidFill>
                <a:latin typeface="TimesNewRomanPSMT"/>
              </a:rPr>
              <a:t>1 </a:t>
            </a:r>
            <a:r>
              <a:rPr lang="en-US" dirty="0">
                <a:solidFill>
                  <a:prstClr val="black"/>
                </a:solidFill>
                <a:latin typeface="TimesNewRomanPSMT"/>
              </a:rPr>
              <a:t>to V</a:t>
            </a:r>
            <a:r>
              <a:rPr lang="en-US" sz="800" dirty="0">
                <a:solidFill>
                  <a:prstClr val="black"/>
                </a:solidFill>
                <a:latin typeface="TimesNewRomanPSMT"/>
              </a:rPr>
              <a:t>3 </a:t>
            </a:r>
            <a:r>
              <a:rPr lang="en-US" dirty="0">
                <a:solidFill>
                  <a:prstClr val="black"/>
                </a:solidFill>
                <a:latin typeface="TimesNewRomanPSMT"/>
              </a:rPr>
              <a:t>is 2. (</a:t>
            </a:r>
            <a:r>
              <a:rPr lang="en-US" dirty="0" err="1">
                <a:solidFill>
                  <a:prstClr val="black"/>
                </a:solidFill>
                <a:latin typeface="TimesNewRomanPSMT"/>
              </a:rPr>
              <a:t>i.e</a:t>
            </a:r>
            <a:r>
              <a:rPr lang="en-US" dirty="0">
                <a:solidFill>
                  <a:prstClr val="black"/>
                </a:solidFill>
                <a:latin typeface="TimesNewRomanPSMT"/>
              </a:rPr>
              <a:t>) (V</a:t>
            </a:r>
            <a:r>
              <a:rPr lang="en-US" sz="800" dirty="0">
                <a:solidFill>
                  <a:prstClr val="black"/>
                </a:solidFill>
                <a:latin typeface="TimesNewRomanPSMT"/>
              </a:rPr>
              <a:t>1</a:t>
            </a:r>
            <a:r>
              <a:rPr lang="en-US" dirty="0">
                <a:solidFill>
                  <a:prstClr val="black"/>
                </a:solidFill>
                <a:latin typeface="TimesNewRomanPSMT"/>
              </a:rPr>
              <a:t>, V</a:t>
            </a:r>
            <a:r>
              <a:rPr lang="en-US" sz="800" dirty="0">
                <a:solidFill>
                  <a:prstClr val="black"/>
                </a:solidFill>
                <a:latin typeface="TimesNewRomanPSMT"/>
              </a:rPr>
              <a:t>2</a:t>
            </a:r>
            <a:r>
              <a:rPr lang="en-US" dirty="0">
                <a:solidFill>
                  <a:prstClr val="black"/>
                </a:solidFill>
                <a:latin typeface="TimesNewRomanPSMT"/>
              </a:rPr>
              <a:t>), (V</a:t>
            </a:r>
            <a:r>
              <a:rPr lang="en-US" sz="800" dirty="0">
                <a:solidFill>
                  <a:prstClr val="black"/>
                </a:solidFill>
                <a:latin typeface="TimesNewRomanPSMT"/>
              </a:rPr>
              <a:t>2</a:t>
            </a:r>
            <a:r>
              <a:rPr lang="en-US" dirty="0">
                <a:solidFill>
                  <a:prstClr val="black"/>
                </a:solidFill>
                <a:latin typeface="TimesNewRomanPSMT"/>
              </a:rPr>
              <a:t>, V</a:t>
            </a:r>
            <a:r>
              <a:rPr lang="en-US" sz="800" dirty="0">
                <a:solidFill>
                  <a:prstClr val="black"/>
                </a:solidFill>
                <a:latin typeface="TimesNewRomanPSMT"/>
              </a:rPr>
              <a:t>3</a:t>
            </a:r>
            <a:r>
              <a:rPr lang="en-US" dirty="0">
                <a:solidFill>
                  <a:prstClr val="black"/>
                </a:solidFill>
                <a:latin typeface="TimesNewRomanPSMT"/>
              </a:rPr>
              <a:t>).</a:t>
            </a:r>
          </a:p>
          <a:p>
            <a:pPr marL="285750" lvl="0" indent="-285750">
              <a:buFont typeface="Arial" pitchFamily="34" charset="0"/>
              <a:buChar char="•"/>
            </a:pPr>
            <a:r>
              <a:rPr lang="en-US" dirty="0">
                <a:solidFill>
                  <a:prstClr val="black"/>
                </a:solidFill>
                <a:latin typeface="TimesNewRomanPSMT"/>
              </a:rPr>
              <a:t>If there is a path from a vertex to itself, with no edges, then the path length is 0.</a:t>
            </a:r>
            <a:endParaRPr lang="en-US" dirty="0">
              <a:solidFill>
                <a:prstClr val="black"/>
              </a:solidFill>
            </a:endParaRPr>
          </a:p>
          <a:p>
            <a:pPr marL="285750" indent="-285750">
              <a:buFont typeface="Arial" pitchFamily="34" charset="0"/>
              <a:buChar char="•"/>
            </a:pPr>
            <a:endParaRPr lang="en-US" b="1" i="0" u="none" strike="noStrike" baseline="0" dirty="0">
              <a:latin typeface="TimesNewRomanPS-BoldMT"/>
            </a:endParaRPr>
          </a:p>
          <a:p>
            <a:r>
              <a:rPr lang="en-US" b="1" i="0" u="none" strike="noStrike" baseline="0" dirty="0">
                <a:latin typeface="TimesNewRomanPS-BoldMT"/>
              </a:rPr>
              <a:t>Loop</a:t>
            </a:r>
          </a:p>
          <a:p>
            <a:pPr marL="285750" indent="-285750">
              <a:buFont typeface="Arial" pitchFamily="34" charset="0"/>
              <a:buChar char="•"/>
            </a:pPr>
            <a:r>
              <a:rPr lang="en-US" b="0" i="0" u="none" strike="noStrike" baseline="0" dirty="0">
                <a:latin typeface="TimesNewRomanPSMT"/>
              </a:rPr>
              <a:t>If the graph contains an edge (v, v) from a vertex to itself, then the path is referred to as a loop.</a:t>
            </a:r>
          </a:p>
          <a:p>
            <a:endParaRPr lang="en-US" b="0" i="0" u="none" strike="noStrike" baseline="0" dirty="0">
              <a:latin typeface="TimesNewRomanPSMT"/>
            </a:endParaRPr>
          </a:p>
          <a:p>
            <a:r>
              <a:rPr lang="en-US" b="1" i="0" u="none" strike="noStrike" baseline="0" dirty="0">
                <a:latin typeface="TimesNewRomanPS-BoldMT"/>
              </a:rPr>
              <a:t>Simple Path</a:t>
            </a:r>
          </a:p>
          <a:p>
            <a:pPr marL="285750" indent="-285750">
              <a:buFont typeface="Arial" pitchFamily="34" charset="0"/>
              <a:buChar char="•"/>
            </a:pPr>
            <a:r>
              <a:rPr lang="en-US" b="0" i="0" u="none" strike="noStrike" baseline="0" dirty="0">
                <a:latin typeface="TimesNewRomanPSMT"/>
              </a:rPr>
              <a:t>A simple path is a path such that all vertices on the path, except possibly the first and the last are distinct.</a:t>
            </a:r>
          </a:p>
          <a:p>
            <a:pPr marL="285750" indent="-285750">
              <a:buFont typeface="Arial" pitchFamily="34" charset="0"/>
              <a:buChar char="•"/>
            </a:pPr>
            <a:r>
              <a:rPr lang="en-US" b="0" i="0" u="none" strike="noStrike" baseline="0" dirty="0">
                <a:latin typeface="TimesNewRomanPSMT"/>
              </a:rPr>
              <a:t>A simple cycle is the simple path of length </a:t>
            </a:r>
            <a:r>
              <a:rPr lang="en-US" b="0" i="0" u="none" strike="noStrike" baseline="0" dirty="0" err="1">
                <a:latin typeface="TimesNewRomanPSMT"/>
              </a:rPr>
              <a:t>atleast</a:t>
            </a:r>
            <a:r>
              <a:rPr lang="en-US" b="0" i="0" u="none" strike="noStrike" baseline="0" dirty="0">
                <a:latin typeface="TimesNewRomanPSMT"/>
              </a:rPr>
              <a:t> one that begins and ends at the same  vertex.</a:t>
            </a:r>
            <a:endParaRPr lang="en-US" dirty="0"/>
          </a:p>
        </p:txBody>
      </p:sp>
    </p:spTree>
    <p:extLst>
      <p:ext uri="{BB962C8B-B14F-4D97-AF65-F5344CB8AC3E}">
        <p14:creationId xmlns:p14="http://schemas.microsoft.com/office/powerpoint/2010/main" val="1152428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04800"/>
            <a:ext cx="8534400" cy="6740307"/>
          </a:xfrm>
          <a:prstGeom prst="rect">
            <a:avLst/>
          </a:prstGeom>
        </p:spPr>
        <p:txBody>
          <a:bodyPr wrap="square">
            <a:spAutoFit/>
          </a:bodyPr>
          <a:lstStyle/>
          <a:p>
            <a:r>
              <a:rPr lang="en-US" b="1" i="0" u="none" strike="noStrike" baseline="0" dirty="0">
                <a:latin typeface="TimesNewRomanPS-BoldMT"/>
              </a:rPr>
              <a:t>Cycle</a:t>
            </a:r>
          </a:p>
          <a:p>
            <a:pPr marL="285750" indent="-285750">
              <a:buFont typeface="Arial" pitchFamily="34" charset="0"/>
              <a:buChar char="•"/>
            </a:pPr>
            <a:r>
              <a:rPr lang="en-US" b="0" i="0" u="none" strike="noStrike" baseline="0" dirty="0">
                <a:latin typeface="TimesNewRomanPSMT"/>
              </a:rPr>
              <a:t>A cycle in a graph is a path in which first and last vertex are the same.</a:t>
            </a: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r>
              <a:rPr lang="en-US" b="1" i="0" u="none" strike="noStrike" baseline="0" dirty="0">
                <a:latin typeface="TimesNewRomanPS-BoldMT"/>
              </a:rPr>
              <a:t>Degree</a:t>
            </a:r>
          </a:p>
          <a:p>
            <a:pPr marL="285750" indent="-285750">
              <a:buFont typeface="Arial" pitchFamily="34" charset="0"/>
              <a:buChar char="•"/>
            </a:pPr>
            <a:r>
              <a:rPr lang="en-US" b="0" i="0" u="none" strike="noStrike" baseline="0" dirty="0">
                <a:latin typeface="TimesNewRomanPSMT"/>
              </a:rPr>
              <a:t>The number of edges incident on a vertex determines its degree. The degree of the vertex V is written as degree (V).</a:t>
            </a:r>
          </a:p>
          <a:p>
            <a:pPr marL="285750" indent="-285750">
              <a:buFont typeface="Arial" pitchFamily="34" charset="0"/>
              <a:buChar char="•"/>
            </a:pPr>
            <a:r>
              <a:rPr lang="en-US" b="0" i="0" u="none" strike="noStrike" baseline="0" dirty="0">
                <a:latin typeface="TimesNewRomanPSMT"/>
              </a:rPr>
              <a:t>The </a:t>
            </a:r>
            <a:r>
              <a:rPr lang="en-US" b="0" i="0" u="none" strike="noStrike" baseline="0" dirty="0" err="1">
                <a:latin typeface="TimesNewRomanPSMT"/>
              </a:rPr>
              <a:t>indegree</a:t>
            </a:r>
            <a:r>
              <a:rPr lang="en-US" b="0" i="0" u="none" strike="noStrike" baseline="0" dirty="0">
                <a:latin typeface="TimesNewRomanPSMT"/>
              </a:rPr>
              <a:t> of the vertex V, is the number of edges entering into the vertex V.</a:t>
            </a:r>
          </a:p>
          <a:p>
            <a:pPr marL="285750" indent="-285750">
              <a:buFont typeface="Arial" pitchFamily="34" charset="0"/>
              <a:buChar char="•"/>
            </a:pPr>
            <a:r>
              <a:rPr lang="en-US" b="0" i="0" u="none" strike="noStrike" baseline="0" dirty="0">
                <a:latin typeface="TimesNewRomanPSMT"/>
              </a:rPr>
              <a:t>Similarly the out degree of the vertex V is the number of edges exiting from that vertex V.</a:t>
            </a: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dirty="0">
              <a:latin typeface="TimesNewRomanPSMT"/>
            </a:endParaRPr>
          </a:p>
          <a:p>
            <a:endParaRPr lang="en-US" b="0" i="0" u="none" strike="noStrike" baseline="0" dirty="0">
              <a:latin typeface="TimesNewRomanPSMT"/>
            </a:endParaRP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95400"/>
            <a:ext cx="20478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4191001"/>
            <a:ext cx="3200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8153400" cy="2308324"/>
          </a:xfrm>
          <a:prstGeom prst="rect">
            <a:avLst/>
          </a:prstGeom>
        </p:spPr>
        <p:txBody>
          <a:bodyPr wrap="square">
            <a:spAutoFit/>
          </a:bodyPr>
          <a:lstStyle/>
          <a:p>
            <a:r>
              <a:rPr lang="en-US" b="1" i="0" u="none" strike="noStrike" baseline="0" dirty="0" err="1">
                <a:latin typeface="TimesNewRomanPS-BoldMT"/>
              </a:rPr>
              <a:t>ACyclic</a:t>
            </a:r>
            <a:r>
              <a:rPr lang="en-US" b="1" i="0" u="none" strike="noStrike" baseline="0" dirty="0">
                <a:latin typeface="TimesNewRomanPS-BoldMT"/>
              </a:rPr>
              <a:t> Graph</a:t>
            </a:r>
          </a:p>
          <a:p>
            <a:r>
              <a:rPr lang="en-US" b="0" i="0" u="none" strike="noStrike" baseline="0" dirty="0">
                <a:latin typeface="TimesNewRomanPSMT"/>
              </a:rPr>
              <a:t>A directed graph which has no cycles is referred to as acyclic graph. It is abbreviated as DAG.</a:t>
            </a:r>
          </a:p>
          <a:p>
            <a:r>
              <a:rPr lang="en-US" b="0" i="0" u="none" strike="noStrike" baseline="0" dirty="0">
                <a:latin typeface="TimesNewRomanPSMT"/>
              </a:rPr>
              <a:t>DAG - Directed Acyclic Graph.</a:t>
            </a:r>
          </a:p>
          <a:p>
            <a:endParaRPr lang="en-US" dirty="0">
              <a:latin typeface="TimesNewRomanPSMT"/>
            </a:endParaRPr>
          </a:p>
          <a:p>
            <a:endParaRPr lang="en-US" dirty="0">
              <a:latin typeface="TimesNewRomanPSMT"/>
            </a:endParaRPr>
          </a:p>
          <a:p>
            <a:endParaRPr lang="en-US" dirty="0">
              <a:latin typeface="TimesNewRomanPSMT"/>
            </a:endParaRP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981200"/>
            <a:ext cx="16478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4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1292225" y="152400"/>
            <a:ext cx="78517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altLang="zh-TW" sz="4400" dirty="0">
                <a:solidFill>
                  <a:srgbClr val="000000"/>
                </a:solidFill>
                <a:ea typeface="新細明體" pitchFamily="18" charset="-120"/>
              </a:rPr>
              <a:t>Graph Representations</a:t>
            </a:r>
          </a:p>
        </p:txBody>
      </p:sp>
      <p:sp>
        <p:nvSpPr>
          <p:cNvPr id="172035" name="Rectangle 3"/>
          <p:cNvSpPr>
            <a:spLocks noChangeArrowheads="1"/>
          </p:cNvSpPr>
          <p:nvPr/>
        </p:nvSpPr>
        <p:spPr bwMode="auto">
          <a:xfrm>
            <a:off x="1292225" y="2017713"/>
            <a:ext cx="78517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fontAlgn="base">
              <a:spcBef>
                <a:spcPct val="20000"/>
              </a:spcBef>
              <a:spcAft>
                <a:spcPct val="0"/>
              </a:spcAft>
              <a:buFontTx/>
              <a:buChar char="•"/>
            </a:pPr>
            <a:r>
              <a:rPr lang="en-US" altLang="zh-TW" sz="3200" dirty="0">
                <a:solidFill>
                  <a:srgbClr val="000000"/>
                </a:solidFill>
                <a:ea typeface="新細明體" pitchFamily="18" charset="-120"/>
              </a:rPr>
              <a:t>Adjacency Matrix</a:t>
            </a:r>
          </a:p>
          <a:p>
            <a:pPr marL="342900" indent="-342900" fontAlgn="base">
              <a:spcBef>
                <a:spcPct val="20000"/>
              </a:spcBef>
              <a:spcAft>
                <a:spcPct val="0"/>
              </a:spcAft>
              <a:buFontTx/>
              <a:buChar char="•"/>
            </a:pPr>
            <a:r>
              <a:rPr lang="en-US" altLang="zh-TW" sz="3200" dirty="0">
                <a:solidFill>
                  <a:srgbClr val="000000"/>
                </a:solidFill>
                <a:ea typeface="新細明體" pitchFamily="18" charset="-120"/>
              </a:rPr>
              <a:t>Adjacency Lists</a:t>
            </a:r>
          </a:p>
          <a:p>
            <a:pPr marL="342900" indent="-342900" fontAlgn="base">
              <a:spcBef>
                <a:spcPct val="20000"/>
              </a:spcBef>
              <a:spcAft>
                <a:spcPct val="0"/>
              </a:spcAft>
            </a:pPr>
            <a:endParaRPr lang="en-US" altLang="zh-TW" sz="3200" dirty="0">
              <a:solidFill>
                <a:srgbClr val="000000"/>
              </a:solidFill>
              <a:ea typeface="新細明體" pitchFamily="18" charset="-120"/>
            </a:endParaRPr>
          </a:p>
        </p:txBody>
      </p:sp>
    </p:spTree>
    <p:extLst>
      <p:ext uri="{BB962C8B-B14F-4D97-AF65-F5344CB8AC3E}">
        <p14:creationId xmlns:p14="http://schemas.microsoft.com/office/powerpoint/2010/main" val="93873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solidFill>
                  <a:prstClr val="black"/>
                </a:solidFill>
                <a:latin typeface="TimesNewRomanPSMT"/>
                <a:ea typeface="+mn-ea"/>
                <a:cs typeface="+mn-cs"/>
              </a:rPr>
              <a:t>Adjacency Matrix</a:t>
            </a:r>
            <a:endParaRPr lang="en-US" dirty="0"/>
          </a:p>
        </p:txBody>
      </p:sp>
      <p:sp>
        <p:nvSpPr>
          <p:cNvPr id="3" name="Rectangle 2"/>
          <p:cNvSpPr/>
          <p:nvPr/>
        </p:nvSpPr>
        <p:spPr>
          <a:xfrm>
            <a:off x="609600" y="1219200"/>
            <a:ext cx="7391400" cy="1477328"/>
          </a:xfrm>
          <a:prstGeom prst="rect">
            <a:avLst/>
          </a:prstGeom>
        </p:spPr>
        <p:txBody>
          <a:bodyPr wrap="square">
            <a:spAutoFit/>
          </a:bodyPr>
          <a:lstStyle/>
          <a:p>
            <a:pPr marL="285750" indent="-285750">
              <a:buFont typeface="Arial" pitchFamily="34" charset="0"/>
              <a:buChar char="•"/>
            </a:pPr>
            <a:r>
              <a:rPr lang="en-US" b="0" i="0" u="none" strike="noStrike" baseline="0" dirty="0">
                <a:latin typeface="TimesNewRomanPSMT"/>
              </a:rPr>
              <a:t>One simple way to represents a graph is Adjacency Matrix.</a:t>
            </a:r>
          </a:p>
          <a:p>
            <a:pPr marL="285750" indent="-285750">
              <a:buFont typeface="Arial" pitchFamily="34" charset="0"/>
              <a:buChar char="•"/>
            </a:pPr>
            <a:r>
              <a:rPr lang="en-US" b="0" i="0" u="none" strike="noStrike" baseline="0" dirty="0">
                <a:latin typeface="TimesNewRomanPSMT"/>
              </a:rPr>
              <a:t>The adjacency Matrix A for a graph G = (V, E) with n vertices is an n x n matrix, such that</a:t>
            </a:r>
          </a:p>
          <a:p>
            <a:pPr marL="285750" indent="-285750">
              <a:buFont typeface="Arial" pitchFamily="34" charset="0"/>
              <a:buChar char="•"/>
            </a:pPr>
            <a:r>
              <a:rPr lang="en-US" b="0" i="0" u="none" strike="noStrike" baseline="0" dirty="0" err="1">
                <a:latin typeface="TimesNewRomanPSMT"/>
              </a:rPr>
              <a:t>A</a:t>
            </a:r>
            <a:r>
              <a:rPr lang="en-US" sz="800" b="0" i="0" u="none" strike="noStrike" baseline="0" dirty="0" err="1">
                <a:latin typeface="TimesNewRomanPSMT"/>
              </a:rPr>
              <a:t>ij</a:t>
            </a:r>
            <a:r>
              <a:rPr lang="en-US" sz="800" b="0" i="0" u="none" strike="noStrike" baseline="0" dirty="0">
                <a:latin typeface="TimesNewRomanPSMT"/>
              </a:rPr>
              <a:t> </a:t>
            </a:r>
            <a:r>
              <a:rPr lang="en-US" b="0" i="0" u="none" strike="noStrike" baseline="0" dirty="0">
                <a:latin typeface="TimesNewRomanPSMT"/>
              </a:rPr>
              <a:t>= 1, if there is an edge V</a:t>
            </a:r>
            <a:r>
              <a:rPr lang="en-US" sz="800" b="0" i="0" u="none" strike="noStrike" baseline="0" dirty="0">
                <a:latin typeface="TimesNewRomanPSMT"/>
              </a:rPr>
              <a:t>i </a:t>
            </a:r>
            <a:r>
              <a:rPr lang="en-US" b="0" i="0" u="none" strike="noStrike" baseline="0" dirty="0">
                <a:latin typeface="TimesNewRomanPSMT"/>
              </a:rPr>
              <a:t>to </a:t>
            </a:r>
            <a:r>
              <a:rPr lang="en-US" b="0" i="0" u="none" strike="noStrike" baseline="0" dirty="0" err="1">
                <a:latin typeface="TimesNewRomanPSMT"/>
              </a:rPr>
              <a:t>V</a:t>
            </a:r>
            <a:r>
              <a:rPr lang="en-US" sz="800" b="0" i="0" u="none" strike="noStrike" baseline="0" dirty="0" err="1">
                <a:latin typeface="TimesNewRomanPSMT"/>
              </a:rPr>
              <a:t>j</a:t>
            </a:r>
            <a:endParaRPr lang="en-US" sz="800" b="0" i="0" u="none" strike="noStrike" baseline="0" dirty="0">
              <a:latin typeface="TimesNewRomanPSMT"/>
            </a:endParaRPr>
          </a:p>
          <a:p>
            <a:pPr marL="285750" indent="-285750">
              <a:buFont typeface="Arial" pitchFamily="34" charset="0"/>
              <a:buChar char="•"/>
            </a:pPr>
            <a:r>
              <a:rPr lang="en-US" b="0" i="0" u="none" strike="noStrike" baseline="0" dirty="0" err="1">
                <a:latin typeface="TimesNewRomanPSMT"/>
              </a:rPr>
              <a:t>A</a:t>
            </a:r>
            <a:r>
              <a:rPr lang="en-US" sz="800" b="0" i="0" u="none" strike="noStrike" baseline="0" dirty="0" err="1">
                <a:latin typeface="TimesNewRomanPSMT"/>
              </a:rPr>
              <a:t>ij</a:t>
            </a:r>
            <a:r>
              <a:rPr lang="en-US" sz="800" b="0" i="0" u="none" strike="noStrike" baseline="0" dirty="0">
                <a:latin typeface="TimesNewRomanPSMT"/>
              </a:rPr>
              <a:t> </a:t>
            </a:r>
            <a:r>
              <a:rPr lang="en-US" b="0" i="0" u="none" strike="noStrike" baseline="0" dirty="0">
                <a:latin typeface="TimesNewRomanPSMT"/>
              </a:rPr>
              <a:t>= 0, if there is no edge.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953"/>
            <a:ext cx="54864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101"/>
          <a:stretch/>
        </p:blipFill>
        <p:spPr bwMode="auto">
          <a:xfrm>
            <a:off x="2876550" y="4667250"/>
            <a:ext cx="2857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60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372"/>
          <a:stretch/>
        </p:blipFill>
        <p:spPr bwMode="auto">
          <a:xfrm>
            <a:off x="1738312" y="304800"/>
            <a:ext cx="52101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460"/>
          <a:stretch/>
        </p:blipFill>
        <p:spPr bwMode="auto">
          <a:xfrm>
            <a:off x="1676400" y="2057400"/>
            <a:ext cx="53340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43000" y="4953000"/>
            <a:ext cx="6705600" cy="1477328"/>
          </a:xfrm>
          <a:prstGeom prst="rect">
            <a:avLst/>
          </a:prstGeom>
        </p:spPr>
        <p:txBody>
          <a:bodyPr wrap="square">
            <a:spAutoFit/>
          </a:bodyPr>
          <a:lstStyle/>
          <a:p>
            <a:r>
              <a:rPr lang="en-US" b="1" i="0" u="none" strike="noStrike" baseline="0" dirty="0">
                <a:latin typeface="TimesNewRomanPS-BoldMT"/>
              </a:rPr>
              <a:t>Advantage</a:t>
            </a:r>
          </a:p>
          <a:p>
            <a:r>
              <a:rPr lang="en-US" b="0" i="0" u="none" strike="noStrike" baseline="0" dirty="0">
                <a:latin typeface="TimesNewRomanPSMT"/>
              </a:rPr>
              <a:t>* Simple to implement.</a:t>
            </a:r>
          </a:p>
          <a:p>
            <a:r>
              <a:rPr lang="en-US" b="1" i="0" u="none" strike="noStrike" baseline="0" dirty="0">
                <a:latin typeface="TimesNewRomanPS-BoldMT"/>
              </a:rPr>
              <a:t>Disadvantage</a:t>
            </a:r>
          </a:p>
          <a:p>
            <a:r>
              <a:rPr lang="en-US" b="0" i="0" u="none" strike="noStrike" baseline="0" dirty="0">
                <a:latin typeface="TimesNewRomanPSMT"/>
              </a:rPr>
              <a:t>* Takes O(n</a:t>
            </a:r>
            <a:r>
              <a:rPr lang="en-US" sz="800" b="0" i="0" u="none" strike="noStrike" baseline="0" dirty="0">
                <a:latin typeface="TimesNewRomanPSMT"/>
              </a:rPr>
              <a:t>2</a:t>
            </a:r>
            <a:r>
              <a:rPr lang="en-US" b="0" i="0" u="none" strike="noStrike" baseline="0" dirty="0">
                <a:latin typeface="TimesNewRomanPSMT"/>
              </a:rPr>
              <a:t>) space to represents the graph</a:t>
            </a:r>
          </a:p>
          <a:p>
            <a:r>
              <a:rPr lang="en-US" b="0" i="0" u="none" strike="noStrike" baseline="0" dirty="0">
                <a:latin typeface="TimesNewRomanPSMT"/>
              </a:rPr>
              <a:t>* It takes O(n</a:t>
            </a:r>
            <a:r>
              <a:rPr lang="en-US" sz="800" b="0" i="0" u="none" strike="noStrike" baseline="0" dirty="0">
                <a:latin typeface="TimesNewRomanPSMT"/>
              </a:rPr>
              <a:t>2</a:t>
            </a:r>
            <a:r>
              <a:rPr lang="en-US" b="0" i="0" u="none" strike="noStrike" baseline="0" dirty="0">
                <a:latin typeface="TimesNewRomanPSMT"/>
              </a:rPr>
              <a:t>) time to solve the most of the problems.</a:t>
            </a:r>
            <a:endParaRPr lang="en-US" dirty="0"/>
          </a:p>
        </p:txBody>
      </p:sp>
    </p:spTree>
    <p:extLst>
      <p:ext uri="{BB962C8B-B14F-4D97-AF65-F5344CB8AC3E}">
        <p14:creationId xmlns:p14="http://schemas.microsoft.com/office/powerpoint/2010/main" val="5861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5A8D316-328D-560C-1EB0-A5C4A0269165}"/>
              </a:ext>
            </a:extLst>
          </p:cNvPr>
          <p:cNvSpPr>
            <a:spLocks noGrp="1"/>
          </p:cNvSpPr>
          <p:nvPr>
            <p:ph type="title"/>
          </p:nvPr>
        </p:nvSpPr>
        <p:spPr>
          <a:xfrm>
            <a:off x="457200" y="80963"/>
            <a:ext cx="8229600" cy="1143000"/>
          </a:xfrm>
        </p:spPr>
        <p:txBody>
          <a:bodyPr/>
          <a:lstStyle/>
          <a:p>
            <a:r>
              <a:rPr lang="en-US" altLang="en-US" sz="6000" b="1">
                <a:solidFill>
                  <a:srgbClr val="7030A0"/>
                </a:solidFill>
                <a:cs typeface="Arial" panose="020B0604020202020204" pitchFamily="34" charset="0"/>
              </a:rPr>
              <a:t>Data Structure</a:t>
            </a:r>
          </a:p>
        </p:txBody>
      </p:sp>
      <p:sp>
        <p:nvSpPr>
          <p:cNvPr id="10243" name="Rectangle 4">
            <a:extLst>
              <a:ext uri="{FF2B5EF4-FFF2-40B4-BE49-F238E27FC236}">
                <a16:creationId xmlns:a16="http://schemas.microsoft.com/office/drawing/2014/main" id="{57148BB8-6B45-E789-8056-C81DD5C00271}"/>
              </a:ext>
            </a:extLst>
          </p:cNvPr>
          <p:cNvSpPr>
            <a:spLocks noChangeArrowheads="1"/>
          </p:cNvSpPr>
          <p:nvPr/>
        </p:nvSpPr>
        <p:spPr bwMode="auto">
          <a:xfrm>
            <a:off x="427038" y="1371600"/>
            <a:ext cx="7726362" cy="31702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a:ln>
                  <a:noFill/>
                </a:ln>
                <a:solidFill>
                  <a:srgbClr val="00B0F0"/>
                </a:solidFill>
                <a:effectLst/>
                <a:uLnTx/>
                <a:uFillTx/>
                <a:latin typeface="Arial" panose="020B0604020202020204" pitchFamily="34" charset="0"/>
                <a:ea typeface="+mn-ea"/>
                <a:cs typeface="+mn-cs"/>
              </a:rPr>
              <a:t>CLASSIFICATION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4000" b="1"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Primitive Data Structures</a:t>
            </a: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Non-primitive Data Structures</a:t>
            </a:r>
          </a:p>
        </p:txBody>
      </p:sp>
      <p:pic>
        <p:nvPicPr>
          <p:cNvPr id="7172" name="Picture 5" descr="C:\Documents and Settings\CCET\Desktop\DS 2014\DS-Logo-tr.gif">
            <a:extLst>
              <a:ext uri="{FF2B5EF4-FFF2-40B4-BE49-F238E27FC236}">
                <a16:creationId xmlns:a16="http://schemas.microsoft.com/office/drawing/2014/main" id="{D906C427-9C94-B558-8590-F73890C011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038" y="111125"/>
            <a:ext cx="9715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674688" y="0"/>
            <a:ext cx="84693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altLang="zh-TW" sz="3200">
                <a:solidFill>
                  <a:srgbClr val="000000"/>
                </a:solidFill>
                <a:ea typeface="新細明體" pitchFamily="18" charset="-120"/>
              </a:rPr>
              <a:t>Examples for Adjacency Matrix</a:t>
            </a:r>
            <a:endParaRPr lang="en-US" altLang="zh-TW" sz="4400">
              <a:solidFill>
                <a:srgbClr val="000000"/>
              </a:solidFill>
              <a:ea typeface="新細明體" pitchFamily="18" charset="-120"/>
            </a:endParaRPr>
          </a:p>
        </p:txBody>
      </p:sp>
      <p:graphicFrame>
        <p:nvGraphicFramePr>
          <p:cNvPr id="174083" name="Object 3"/>
          <p:cNvGraphicFramePr>
            <a:graphicFrameLocks/>
          </p:cNvGraphicFramePr>
          <p:nvPr/>
        </p:nvGraphicFramePr>
        <p:xfrm>
          <a:off x="944563" y="2157413"/>
          <a:ext cx="1709737" cy="1768475"/>
        </p:xfrm>
        <a:graphic>
          <a:graphicData uri="http://schemas.openxmlformats.org/presentationml/2006/ole">
            <mc:AlternateContent xmlns:mc="http://schemas.openxmlformats.org/markup-compatibility/2006">
              <mc:Choice xmlns:v="urn:schemas-microsoft-com:vml" Requires="v">
                <p:oleObj name="方程式" r:id="rId2" imgW="761760" imgH="787320" progId="Equation.2">
                  <p:embed/>
                </p:oleObj>
              </mc:Choice>
              <mc:Fallback>
                <p:oleObj name="方程式" r:id="rId2" imgW="761760" imgH="787320" progId="Equation.2">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2157413"/>
                        <a:ext cx="1709737"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4" name="Object 4"/>
          <p:cNvGraphicFramePr>
            <a:graphicFrameLocks/>
          </p:cNvGraphicFramePr>
          <p:nvPr/>
        </p:nvGraphicFramePr>
        <p:xfrm>
          <a:off x="3617913" y="2236788"/>
          <a:ext cx="1225550" cy="1254125"/>
        </p:xfrm>
        <a:graphic>
          <a:graphicData uri="http://schemas.openxmlformats.org/presentationml/2006/ole">
            <mc:AlternateContent xmlns:mc="http://schemas.openxmlformats.org/markup-compatibility/2006">
              <mc:Choice xmlns:v="urn:schemas-microsoft-com:vml" Requires="v">
                <p:oleObj name="方程式" r:id="rId4" imgW="583920" imgH="596880" progId="Equation.2">
                  <p:embed/>
                </p:oleObj>
              </mc:Choice>
              <mc:Fallback>
                <p:oleObj name="方程式" r:id="rId4" imgW="583920" imgH="596880" progId="Equation.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2236788"/>
                        <a:ext cx="1225550"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5" name="Object 5"/>
          <p:cNvGraphicFramePr>
            <a:graphicFrameLocks/>
          </p:cNvGraphicFramePr>
          <p:nvPr/>
        </p:nvGraphicFramePr>
        <p:xfrm>
          <a:off x="5970588" y="2827338"/>
          <a:ext cx="3173412" cy="3311525"/>
        </p:xfrm>
        <a:graphic>
          <a:graphicData uri="http://schemas.openxmlformats.org/presentationml/2006/ole">
            <mc:AlternateContent xmlns:mc="http://schemas.openxmlformats.org/markup-compatibility/2006">
              <mc:Choice xmlns:v="urn:schemas-microsoft-com:vml" Requires="v">
                <p:oleObj name="方程式" r:id="rId6" imgW="1485720" imgH="1549080" progId="Equation.2">
                  <p:embed/>
                </p:oleObj>
              </mc:Choice>
              <mc:Fallback>
                <p:oleObj name="方程式" r:id="rId6" imgW="1485720" imgH="1549080" progId="Equation.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0588" y="2827338"/>
                        <a:ext cx="3173412"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6" name="Rectangle 6"/>
          <p:cNvSpPr>
            <a:spLocks noChangeArrowheads="1"/>
          </p:cNvSpPr>
          <p:nvPr/>
        </p:nvSpPr>
        <p:spPr bwMode="auto">
          <a:xfrm>
            <a:off x="1514475" y="384175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1</a:t>
            </a:r>
          </a:p>
        </p:txBody>
      </p:sp>
      <p:sp>
        <p:nvSpPr>
          <p:cNvPr id="174087" name="Rectangle 7"/>
          <p:cNvSpPr>
            <a:spLocks noChangeArrowheads="1"/>
          </p:cNvSpPr>
          <p:nvPr/>
        </p:nvSpPr>
        <p:spPr bwMode="auto">
          <a:xfrm>
            <a:off x="4002088" y="3629025"/>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2</a:t>
            </a:r>
          </a:p>
        </p:txBody>
      </p:sp>
      <p:sp>
        <p:nvSpPr>
          <p:cNvPr id="174088" name="Rectangle 8"/>
          <p:cNvSpPr>
            <a:spLocks noChangeArrowheads="1"/>
          </p:cNvSpPr>
          <p:nvPr/>
        </p:nvSpPr>
        <p:spPr bwMode="auto">
          <a:xfrm>
            <a:off x="7337425" y="6338888"/>
            <a:ext cx="542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4</a:t>
            </a:r>
          </a:p>
        </p:txBody>
      </p:sp>
      <p:sp>
        <p:nvSpPr>
          <p:cNvPr id="174089" name="Oval 9"/>
          <p:cNvSpPr>
            <a:spLocks noChangeArrowheads="1"/>
          </p:cNvSpPr>
          <p:nvPr/>
        </p:nvSpPr>
        <p:spPr bwMode="auto">
          <a:xfrm>
            <a:off x="1427163" y="50165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4090" name="Oval 10"/>
          <p:cNvSpPr>
            <a:spLocks noChangeArrowheads="1"/>
          </p:cNvSpPr>
          <p:nvPr/>
        </p:nvSpPr>
        <p:spPr bwMode="auto">
          <a:xfrm>
            <a:off x="741363" y="126365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4091" name="Oval 11"/>
          <p:cNvSpPr>
            <a:spLocks noChangeArrowheads="1"/>
          </p:cNvSpPr>
          <p:nvPr/>
        </p:nvSpPr>
        <p:spPr bwMode="auto">
          <a:xfrm>
            <a:off x="2112963" y="126365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4092" name="Oval 12"/>
          <p:cNvSpPr>
            <a:spLocks noChangeArrowheads="1"/>
          </p:cNvSpPr>
          <p:nvPr/>
        </p:nvSpPr>
        <p:spPr bwMode="auto">
          <a:xfrm>
            <a:off x="1427163" y="187325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4093" name="Line 13"/>
          <p:cNvSpPr>
            <a:spLocks noChangeShapeType="1"/>
          </p:cNvSpPr>
          <p:nvPr/>
        </p:nvSpPr>
        <p:spPr bwMode="auto">
          <a:xfrm>
            <a:off x="1649413" y="952500"/>
            <a:ext cx="0" cy="9144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4" name="Line 14"/>
          <p:cNvSpPr>
            <a:spLocks noChangeShapeType="1"/>
          </p:cNvSpPr>
          <p:nvPr/>
        </p:nvSpPr>
        <p:spPr bwMode="auto">
          <a:xfrm>
            <a:off x="1192213" y="1485900"/>
            <a:ext cx="9144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5" name="Line 15"/>
          <p:cNvSpPr>
            <a:spLocks noChangeShapeType="1"/>
          </p:cNvSpPr>
          <p:nvPr/>
        </p:nvSpPr>
        <p:spPr bwMode="auto">
          <a:xfrm flipH="1">
            <a:off x="1081088" y="876300"/>
            <a:ext cx="407987" cy="4349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6" name="Line 16"/>
          <p:cNvSpPr>
            <a:spLocks noChangeShapeType="1"/>
          </p:cNvSpPr>
          <p:nvPr/>
        </p:nvSpPr>
        <p:spPr bwMode="auto">
          <a:xfrm>
            <a:off x="1801813" y="876300"/>
            <a:ext cx="422275" cy="4349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7" name="Line 17"/>
          <p:cNvSpPr>
            <a:spLocks noChangeShapeType="1"/>
          </p:cNvSpPr>
          <p:nvPr/>
        </p:nvSpPr>
        <p:spPr bwMode="auto">
          <a:xfrm>
            <a:off x="1066800" y="1692275"/>
            <a:ext cx="354013" cy="31273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8" name="Line 18"/>
          <p:cNvSpPr>
            <a:spLocks noChangeShapeType="1"/>
          </p:cNvSpPr>
          <p:nvPr/>
        </p:nvSpPr>
        <p:spPr bwMode="auto">
          <a:xfrm flipH="1">
            <a:off x="1855788" y="1665288"/>
            <a:ext cx="327025" cy="33972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099" name="Oval 19"/>
          <p:cNvSpPr>
            <a:spLocks noChangeArrowheads="1"/>
          </p:cNvSpPr>
          <p:nvPr/>
        </p:nvSpPr>
        <p:spPr bwMode="auto">
          <a:xfrm>
            <a:off x="3041650" y="771525"/>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4100" name="Oval 20"/>
          <p:cNvSpPr>
            <a:spLocks noChangeArrowheads="1"/>
          </p:cNvSpPr>
          <p:nvPr/>
        </p:nvSpPr>
        <p:spPr bwMode="auto">
          <a:xfrm>
            <a:off x="3040063" y="1874838"/>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4101" name="Oval 21"/>
          <p:cNvSpPr>
            <a:spLocks noChangeArrowheads="1"/>
          </p:cNvSpPr>
          <p:nvPr/>
        </p:nvSpPr>
        <p:spPr bwMode="auto">
          <a:xfrm>
            <a:off x="3055938" y="2894013"/>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4102" name="Line 22"/>
          <p:cNvSpPr>
            <a:spLocks noChangeShapeType="1"/>
          </p:cNvSpPr>
          <p:nvPr/>
        </p:nvSpPr>
        <p:spPr bwMode="auto">
          <a:xfrm>
            <a:off x="3278188" y="2330450"/>
            <a:ext cx="0" cy="55880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03" name="Line 23"/>
          <p:cNvSpPr>
            <a:spLocks noChangeShapeType="1"/>
          </p:cNvSpPr>
          <p:nvPr/>
        </p:nvSpPr>
        <p:spPr bwMode="auto">
          <a:xfrm flipV="1">
            <a:off x="3455988" y="1160463"/>
            <a:ext cx="0" cy="720725"/>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04" name="Line 24"/>
          <p:cNvSpPr>
            <a:spLocks noChangeShapeType="1"/>
          </p:cNvSpPr>
          <p:nvPr/>
        </p:nvSpPr>
        <p:spPr bwMode="auto">
          <a:xfrm>
            <a:off x="3087688" y="1187450"/>
            <a:ext cx="0" cy="735013"/>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4105" name="Group 25"/>
          <p:cNvGrpSpPr>
            <a:grpSpLocks/>
          </p:cNvGrpSpPr>
          <p:nvPr/>
        </p:nvGrpSpPr>
        <p:grpSpPr bwMode="auto">
          <a:xfrm>
            <a:off x="5946775" y="393700"/>
            <a:ext cx="2870200" cy="2855913"/>
            <a:chOff x="638" y="517"/>
            <a:chExt cx="3238" cy="3274"/>
          </a:xfrm>
        </p:grpSpPr>
        <p:sp>
          <p:nvSpPr>
            <p:cNvPr id="174106" name="Oval 26"/>
            <p:cNvSpPr>
              <a:spLocks noChangeArrowheads="1"/>
            </p:cNvSpPr>
            <p:nvPr/>
          </p:nvSpPr>
          <p:spPr bwMode="auto">
            <a:xfrm>
              <a:off x="1920" y="13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1</a:t>
              </a:r>
            </a:p>
          </p:txBody>
        </p:sp>
        <p:sp>
          <p:nvSpPr>
            <p:cNvPr id="174107" name="Line 27"/>
            <p:cNvSpPr>
              <a:spLocks noChangeShapeType="1"/>
            </p:cNvSpPr>
            <p:nvPr/>
          </p:nvSpPr>
          <p:spPr bwMode="auto">
            <a:xfrm>
              <a:off x="1728" y="948"/>
              <a:ext cx="300" cy="4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08" name="Line 28"/>
            <p:cNvSpPr>
              <a:spLocks noChangeShapeType="1"/>
            </p:cNvSpPr>
            <p:nvPr/>
          </p:nvSpPr>
          <p:spPr bwMode="auto">
            <a:xfrm flipH="1">
              <a:off x="1812" y="1704"/>
              <a:ext cx="204"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4109" name="Group 29"/>
            <p:cNvGrpSpPr>
              <a:grpSpLocks/>
            </p:cNvGrpSpPr>
            <p:nvPr/>
          </p:nvGrpSpPr>
          <p:grpSpPr bwMode="auto">
            <a:xfrm>
              <a:off x="864" y="612"/>
              <a:ext cx="960" cy="1824"/>
              <a:chOff x="852" y="1116"/>
              <a:chExt cx="960" cy="1824"/>
            </a:xfrm>
          </p:grpSpPr>
          <p:sp>
            <p:nvSpPr>
              <p:cNvPr id="174110" name="Oval 30"/>
              <p:cNvSpPr>
                <a:spLocks noChangeArrowheads="1"/>
              </p:cNvSpPr>
              <p:nvPr/>
            </p:nvSpPr>
            <p:spPr bwMode="auto">
              <a:xfrm>
                <a:off x="1356" y="1116"/>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0</a:t>
                </a:r>
              </a:p>
            </p:txBody>
          </p:sp>
          <p:sp>
            <p:nvSpPr>
              <p:cNvPr id="174111" name="Oval 31"/>
              <p:cNvSpPr>
                <a:spLocks noChangeArrowheads="1"/>
              </p:cNvSpPr>
              <p:nvPr/>
            </p:nvSpPr>
            <p:spPr bwMode="auto">
              <a:xfrm>
                <a:off x="852" y="1848"/>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2</a:t>
                </a:r>
              </a:p>
            </p:txBody>
          </p:sp>
          <p:sp>
            <p:nvSpPr>
              <p:cNvPr id="174112" name="Oval 32"/>
              <p:cNvSpPr>
                <a:spLocks noChangeArrowheads="1"/>
              </p:cNvSpPr>
              <p:nvPr/>
            </p:nvSpPr>
            <p:spPr bwMode="auto">
              <a:xfrm>
                <a:off x="1392" y="25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3</a:t>
                </a:r>
              </a:p>
            </p:txBody>
          </p:sp>
          <p:sp>
            <p:nvSpPr>
              <p:cNvPr id="174113" name="Line 33"/>
              <p:cNvSpPr>
                <a:spLocks noChangeShapeType="1"/>
              </p:cNvSpPr>
              <p:nvPr/>
            </p:nvSpPr>
            <p:spPr bwMode="auto">
              <a:xfrm flipH="1">
                <a:off x="1140" y="1476"/>
                <a:ext cx="276"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14" name="Line 34"/>
              <p:cNvSpPr>
                <a:spLocks noChangeShapeType="1"/>
              </p:cNvSpPr>
              <p:nvPr/>
            </p:nvSpPr>
            <p:spPr bwMode="auto">
              <a:xfrm>
                <a:off x="1176" y="2220"/>
                <a:ext cx="216"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4115" name="Group 35"/>
            <p:cNvGrpSpPr>
              <a:grpSpLocks/>
            </p:cNvGrpSpPr>
            <p:nvPr/>
          </p:nvGrpSpPr>
          <p:grpSpPr bwMode="auto">
            <a:xfrm>
              <a:off x="2916" y="576"/>
              <a:ext cx="960" cy="1824"/>
              <a:chOff x="852" y="1116"/>
              <a:chExt cx="960" cy="1824"/>
            </a:xfrm>
          </p:grpSpPr>
          <p:sp>
            <p:nvSpPr>
              <p:cNvPr id="174116" name="Oval 36"/>
              <p:cNvSpPr>
                <a:spLocks noChangeArrowheads="1"/>
              </p:cNvSpPr>
              <p:nvPr/>
            </p:nvSpPr>
            <p:spPr bwMode="auto">
              <a:xfrm>
                <a:off x="1356" y="1116"/>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4</a:t>
                </a:r>
              </a:p>
            </p:txBody>
          </p:sp>
          <p:sp>
            <p:nvSpPr>
              <p:cNvPr id="174117" name="Oval 37"/>
              <p:cNvSpPr>
                <a:spLocks noChangeArrowheads="1"/>
              </p:cNvSpPr>
              <p:nvPr/>
            </p:nvSpPr>
            <p:spPr bwMode="auto">
              <a:xfrm>
                <a:off x="852" y="1848"/>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5</a:t>
                </a:r>
              </a:p>
            </p:txBody>
          </p:sp>
          <p:sp>
            <p:nvSpPr>
              <p:cNvPr id="174118" name="Oval 38"/>
              <p:cNvSpPr>
                <a:spLocks noChangeArrowheads="1"/>
              </p:cNvSpPr>
              <p:nvPr/>
            </p:nvSpPr>
            <p:spPr bwMode="auto">
              <a:xfrm>
                <a:off x="1392" y="25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6</a:t>
                </a:r>
              </a:p>
            </p:txBody>
          </p:sp>
          <p:sp>
            <p:nvSpPr>
              <p:cNvPr id="174119" name="Line 39"/>
              <p:cNvSpPr>
                <a:spLocks noChangeShapeType="1"/>
              </p:cNvSpPr>
              <p:nvPr/>
            </p:nvSpPr>
            <p:spPr bwMode="auto">
              <a:xfrm flipH="1">
                <a:off x="1140" y="1476"/>
                <a:ext cx="276"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20" name="Line 40"/>
              <p:cNvSpPr>
                <a:spLocks noChangeShapeType="1"/>
              </p:cNvSpPr>
              <p:nvPr/>
            </p:nvSpPr>
            <p:spPr bwMode="auto">
              <a:xfrm>
                <a:off x="1176" y="2220"/>
                <a:ext cx="216"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4121" name="Oval 41"/>
            <p:cNvSpPr>
              <a:spLocks noChangeArrowheads="1"/>
            </p:cNvSpPr>
            <p:nvPr/>
          </p:nvSpPr>
          <p:spPr bwMode="auto">
            <a:xfrm>
              <a:off x="2988" y="2940"/>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7</a:t>
              </a:r>
            </a:p>
          </p:txBody>
        </p:sp>
        <p:sp>
          <p:nvSpPr>
            <p:cNvPr id="174122" name="Line 42"/>
            <p:cNvSpPr>
              <a:spLocks noChangeShapeType="1"/>
            </p:cNvSpPr>
            <p:nvPr/>
          </p:nvSpPr>
          <p:spPr bwMode="auto">
            <a:xfrm flipH="1">
              <a:off x="3312" y="2388"/>
              <a:ext cx="252" cy="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23" name="Text Box 43"/>
            <p:cNvSpPr txBox="1">
              <a:spLocks noChangeArrowheads="1"/>
            </p:cNvSpPr>
            <p:nvPr/>
          </p:nvSpPr>
          <p:spPr bwMode="auto">
            <a:xfrm>
              <a:off x="638" y="517"/>
              <a:ext cx="208" cy="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a:solidFill>
                  <a:srgbClr val="000000"/>
                </a:solidFill>
                <a:latin typeface="Times New Roman" pitchFamily="18" charset="0"/>
                <a:ea typeface="新細明體" pitchFamily="18" charset="-120"/>
              </a:endParaRPr>
            </a:p>
          </p:txBody>
        </p:sp>
        <p:sp>
          <p:nvSpPr>
            <p:cNvPr id="174124" name="Rectangle 44"/>
            <p:cNvSpPr>
              <a:spLocks noChangeArrowheads="1"/>
            </p:cNvSpPr>
            <p:nvPr/>
          </p:nvSpPr>
          <p:spPr bwMode="auto">
            <a:xfrm>
              <a:off x="2728" y="571"/>
              <a:ext cx="208"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baseline="-25000">
                <a:solidFill>
                  <a:srgbClr val="000000"/>
                </a:solidFill>
                <a:latin typeface="Times New Roman" pitchFamily="18" charset="0"/>
                <a:ea typeface="新細明體" pitchFamily="18" charset="-120"/>
              </a:endParaRPr>
            </a:p>
          </p:txBody>
        </p:sp>
        <p:sp>
          <p:nvSpPr>
            <p:cNvPr id="174125" name="Rectangle 45"/>
            <p:cNvSpPr>
              <a:spLocks noChangeArrowheads="1"/>
            </p:cNvSpPr>
            <p:nvPr/>
          </p:nvSpPr>
          <p:spPr bwMode="auto">
            <a:xfrm>
              <a:off x="2526" y="3405"/>
              <a:ext cx="207"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baseline="-25000">
                <a:solidFill>
                  <a:srgbClr val="000000"/>
                </a:solidFill>
                <a:latin typeface="Times New Roman" pitchFamily="18" charset="0"/>
                <a:ea typeface="新細明體" pitchFamily="18" charset="-120"/>
              </a:endParaRPr>
            </a:p>
          </p:txBody>
        </p:sp>
      </p:grpSp>
      <p:sp>
        <p:nvSpPr>
          <p:cNvPr id="174126" name="Line 46"/>
          <p:cNvSpPr>
            <a:spLocks noChangeShapeType="1"/>
          </p:cNvSpPr>
          <p:nvPr/>
        </p:nvSpPr>
        <p:spPr bwMode="auto">
          <a:xfrm flipH="1" flipV="1">
            <a:off x="2152650" y="4127500"/>
            <a:ext cx="563563" cy="1004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27" name="Line 47"/>
          <p:cNvSpPr>
            <a:spLocks noChangeShapeType="1"/>
          </p:cNvSpPr>
          <p:nvPr/>
        </p:nvSpPr>
        <p:spPr bwMode="auto">
          <a:xfrm flipV="1">
            <a:off x="4886325" y="3933825"/>
            <a:ext cx="935038" cy="1304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4128" name="Text Box 48"/>
          <p:cNvSpPr txBox="1">
            <a:spLocks noChangeArrowheads="1"/>
          </p:cNvSpPr>
          <p:nvPr/>
        </p:nvSpPr>
        <p:spPr bwMode="auto">
          <a:xfrm>
            <a:off x="3028950" y="5168900"/>
            <a:ext cx="1468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kumimoji="1" lang="en-US" altLang="zh-TW" sz="2400">
                <a:solidFill>
                  <a:srgbClr val="CC3300"/>
                </a:solidFill>
                <a:latin typeface="Times New Roman" pitchFamily="18" charset="0"/>
                <a:ea typeface="新細明體" pitchFamily="18" charset="-120"/>
              </a:rPr>
              <a:t>symmetric</a:t>
            </a:r>
          </a:p>
        </p:txBody>
      </p:sp>
      <p:sp>
        <p:nvSpPr>
          <p:cNvPr id="174129" name="Text Box 49"/>
          <p:cNvSpPr txBox="1">
            <a:spLocks noChangeArrowheads="1"/>
          </p:cNvSpPr>
          <p:nvPr/>
        </p:nvSpPr>
        <p:spPr bwMode="auto">
          <a:xfrm>
            <a:off x="1125538" y="5780088"/>
            <a:ext cx="21193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r>
              <a:rPr kumimoji="1" lang="en-US" altLang="zh-TW" sz="2400">
                <a:solidFill>
                  <a:srgbClr val="000000"/>
                </a:solidFill>
                <a:latin typeface="Times New Roman" pitchFamily="18" charset="0"/>
                <a:ea typeface="新細明體" pitchFamily="18" charset="-120"/>
              </a:rPr>
              <a:t>undirected: n</a:t>
            </a:r>
            <a:r>
              <a:rPr kumimoji="1" lang="en-US" altLang="zh-TW" sz="2400" baseline="30000">
                <a:solidFill>
                  <a:srgbClr val="000000"/>
                </a:solidFill>
                <a:latin typeface="Times New Roman" pitchFamily="18" charset="0"/>
                <a:ea typeface="新細明體" pitchFamily="18" charset="-120"/>
              </a:rPr>
              <a:t>2</a:t>
            </a:r>
            <a:r>
              <a:rPr kumimoji="1" lang="en-US" altLang="zh-TW" sz="2400">
                <a:solidFill>
                  <a:srgbClr val="000000"/>
                </a:solidFill>
                <a:latin typeface="Times New Roman" pitchFamily="18" charset="0"/>
                <a:ea typeface="新細明體" pitchFamily="18" charset="-120"/>
              </a:rPr>
              <a:t>/2</a:t>
            </a:r>
          </a:p>
          <a:p>
            <a:pPr fontAlgn="base">
              <a:spcBef>
                <a:spcPct val="0"/>
              </a:spcBef>
              <a:spcAft>
                <a:spcPct val="0"/>
              </a:spcAft>
            </a:pPr>
            <a:r>
              <a:rPr kumimoji="1" lang="en-US" altLang="zh-TW" sz="2400">
                <a:solidFill>
                  <a:srgbClr val="000000"/>
                </a:solidFill>
                <a:latin typeface="Times New Roman" pitchFamily="18" charset="0"/>
                <a:ea typeface="新細明體" pitchFamily="18" charset="-120"/>
              </a:rPr>
              <a:t>directed: n</a:t>
            </a:r>
            <a:r>
              <a:rPr kumimoji="1" lang="en-US" altLang="zh-TW" sz="2400" baseline="30000">
                <a:solidFill>
                  <a:srgbClr val="000000"/>
                </a:solidFill>
                <a:latin typeface="Times New Roman" pitchFamily="18" charset="0"/>
                <a:ea typeface="新細明體" pitchFamily="18" charset="-120"/>
              </a:rPr>
              <a:t>2</a:t>
            </a:r>
            <a:endParaRPr kumimoji="1" lang="en-US" altLang="zh-TW" sz="2400">
              <a:solidFill>
                <a:srgbClr val="000000"/>
              </a:solidFill>
              <a:latin typeface="Times New Roman" pitchFamily="18" charset="0"/>
              <a:ea typeface="新細明體" pitchFamily="18" charset="-120"/>
            </a:endParaRPr>
          </a:p>
        </p:txBody>
      </p:sp>
    </p:spTree>
    <p:extLst>
      <p:ext uri="{BB962C8B-B14F-4D97-AF65-F5344CB8AC3E}">
        <p14:creationId xmlns:p14="http://schemas.microsoft.com/office/powerpoint/2010/main" val="256358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381000"/>
            <a:ext cx="8458200" cy="1200329"/>
          </a:xfrm>
          <a:prstGeom prst="rect">
            <a:avLst/>
          </a:prstGeom>
        </p:spPr>
        <p:txBody>
          <a:bodyPr wrap="square">
            <a:spAutoFit/>
          </a:bodyPr>
          <a:lstStyle/>
          <a:p>
            <a:r>
              <a:rPr lang="en-US" b="1" i="0" u="none" strike="noStrike" baseline="0" dirty="0">
                <a:latin typeface="TimesNewRomanPS-BoldMT"/>
              </a:rPr>
              <a:t>Adjacency List Representation</a:t>
            </a:r>
          </a:p>
          <a:p>
            <a:pPr marL="285750" indent="-285750">
              <a:buFont typeface="Arial" pitchFamily="34" charset="0"/>
              <a:buChar char="•"/>
            </a:pPr>
            <a:r>
              <a:rPr lang="en-US" b="0" i="0" u="none" strike="noStrike" baseline="0" dirty="0">
                <a:latin typeface="TimesNewRomanPSMT"/>
              </a:rPr>
              <a:t>In this representation, we store a graph as a linked structure. We store all vertices in a list and then for each vertex, we have a linked list of its adjacency vertices</a:t>
            </a:r>
            <a:endParaRPr lang="en-US" dirty="0"/>
          </a:p>
        </p:txBody>
      </p:sp>
      <p:sp>
        <p:nvSpPr>
          <p:cNvPr id="4" name="Rectangle 3"/>
          <p:cNvSpPr/>
          <p:nvPr/>
        </p:nvSpPr>
        <p:spPr>
          <a:xfrm>
            <a:off x="381000" y="4295775"/>
            <a:ext cx="8382000" cy="923330"/>
          </a:xfrm>
          <a:prstGeom prst="rect">
            <a:avLst/>
          </a:prstGeom>
        </p:spPr>
        <p:txBody>
          <a:bodyPr wrap="square">
            <a:spAutoFit/>
          </a:bodyPr>
          <a:lstStyle/>
          <a:p>
            <a:r>
              <a:rPr lang="en-US" b="1" i="0" u="none" strike="noStrike" baseline="0" dirty="0">
                <a:latin typeface="TimesNewRomanPS-BoldMT"/>
              </a:rPr>
              <a:t>Disadvantage</a:t>
            </a:r>
          </a:p>
          <a:p>
            <a:r>
              <a:rPr lang="en-US" b="0" i="0" u="none" strike="noStrike" baseline="0" dirty="0">
                <a:latin typeface="TimesNewRomanPSMT"/>
              </a:rPr>
              <a:t>* It takes 0(n) time to determine whether there is an arc from vertex i to vertex j. Since there can be 0(n) vertices on the adjacency list for vertex i.</a:t>
            </a:r>
            <a:endParaRPr 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05"/>
          <a:stretch/>
        </p:blipFill>
        <p:spPr bwMode="auto">
          <a:xfrm>
            <a:off x="685800" y="1828800"/>
            <a:ext cx="22764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161" b="7692"/>
          <a:stretch/>
        </p:blipFill>
        <p:spPr bwMode="auto">
          <a:xfrm>
            <a:off x="3657600" y="1828801"/>
            <a:ext cx="34575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91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1317625" y="19812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155" name="Group 3"/>
          <p:cNvGrpSpPr>
            <a:grpSpLocks/>
          </p:cNvGrpSpPr>
          <p:nvPr/>
        </p:nvGrpSpPr>
        <p:grpSpPr bwMode="auto">
          <a:xfrm>
            <a:off x="2079625" y="1981200"/>
            <a:ext cx="700088" cy="327025"/>
            <a:chOff x="947" y="1282"/>
            <a:chExt cx="441" cy="206"/>
          </a:xfrm>
        </p:grpSpPr>
        <p:sp>
          <p:nvSpPr>
            <p:cNvPr id="177156" name="Rectangle 4"/>
            <p:cNvSpPr>
              <a:spLocks noChangeArrowheads="1"/>
            </p:cNvSpPr>
            <p:nvPr/>
          </p:nvSpPr>
          <p:spPr bwMode="auto">
            <a:xfrm>
              <a:off x="947" y="128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57" name="Line 5"/>
            <p:cNvSpPr>
              <a:spLocks noChangeShapeType="1"/>
            </p:cNvSpPr>
            <p:nvPr/>
          </p:nvSpPr>
          <p:spPr bwMode="auto">
            <a:xfrm>
              <a:off x="1200" y="12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58" name="Group 6"/>
          <p:cNvGrpSpPr>
            <a:grpSpLocks/>
          </p:cNvGrpSpPr>
          <p:nvPr/>
        </p:nvGrpSpPr>
        <p:grpSpPr bwMode="auto">
          <a:xfrm>
            <a:off x="3070225" y="1981200"/>
            <a:ext cx="700088" cy="327025"/>
            <a:chOff x="1571" y="1282"/>
            <a:chExt cx="441" cy="206"/>
          </a:xfrm>
        </p:grpSpPr>
        <p:sp>
          <p:nvSpPr>
            <p:cNvPr id="177159" name="Rectangle 7"/>
            <p:cNvSpPr>
              <a:spLocks noChangeArrowheads="1"/>
            </p:cNvSpPr>
            <p:nvPr/>
          </p:nvSpPr>
          <p:spPr bwMode="auto">
            <a:xfrm>
              <a:off x="1571" y="128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0" name="Line 8"/>
            <p:cNvSpPr>
              <a:spLocks noChangeShapeType="1"/>
            </p:cNvSpPr>
            <p:nvPr/>
          </p:nvSpPr>
          <p:spPr bwMode="auto">
            <a:xfrm>
              <a:off x="1824" y="12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61" name="Group 9"/>
          <p:cNvGrpSpPr>
            <a:grpSpLocks/>
          </p:cNvGrpSpPr>
          <p:nvPr/>
        </p:nvGrpSpPr>
        <p:grpSpPr bwMode="auto">
          <a:xfrm>
            <a:off x="4060825" y="1981200"/>
            <a:ext cx="700088" cy="327025"/>
            <a:chOff x="2195" y="1282"/>
            <a:chExt cx="441" cy="206"/>
          </a:xfrm>
        </p:grpSpPr>
        <p:sp>
          <p:nvSpPr>
            <p:cNvPr id="177162" name="Rectangle 10"/>
            <p:cNvSpPr>
              <a:spLocks noChangeArrowheads="1"/>
            </p:cNvSpPr>
            <p:nvPr/>
          </p:nvSpPr>
          <p:spPr bwMode="auto">
            <a:xfrm>
              <a:off x="2195" y="128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3" name="Line 11"/>
            <p:cNvSpPr>
              <a:spLocks noChangeShapeType="1"/>
            </p:cNvSpPr>
            <p:nvPr/>
          </p:nvSpPr>
          <p:spPr bwMode="auto">
            <a:xfrm>
              <a:off x="2448" y="12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164" name="Line 12"/>
          <p:cNvSpPr>
            <a:spLocks noChangeShapeType="1"/>
          </p:cNvSpPr>
          <p:nvPr/>
        </p:nvSpPr>
        <p:spPr bwMode="auto">
          <a:xfrm>
            <a:off x="1566863" y="2155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5" name="Line 13"/>
          <p:cNvSpPr>
            <a:spLocks noChangeShapeType="1"/>
          </p:cNvSpPr>
          <p:nvPr/>
        </p:nvSpPr>
        <p:spPr bwMode="auto">
          <a:xfrm>
            <a:off x="2557463" y="2155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6" name="Line 14"/>
          <p:cNvSpPr>
            <a:spLocks noChangeShapeType="1"/>
          </p:cNvSpPr>
          <p:nvPr/>
        </p:nvSpPr>
        <p:spPr bwMode="auto">
          <a:xfrm>
            <a:off x="3548063" y="2155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7" name="Line 15"/>
          <p:cNvSpPr>
            <a:spLocks noChangeShapeType="1"/>
          </p:cNvSpPr>
          <p:nvPr/>
        </p:nvSpPr>
        <p:spPr bwMode="auto">
          <a:xfrm>
            <a:off x="4462463" y="20034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68" name="Rectangle 16"/>
          <p:cNvSpPr>
            <a:spLocks noChangeArrowheads="1"/>
          </p:cNvSpPr>
          <p:nvPr/>
        </p:nvSpPr>
        <p:spPr bwMode="auto">
          <a:xfrm>
            <a:off x="1317625" y="24384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169" name="Group 17"/>
          <p:cNvGrpSpPr>
            <a:grpSpLocks/>
          </p:cNvGrpSpPr>
          <p:nvPr/>
        </p:nvGrpSpPr>
        <p:grpSpPr bwMode="auto">
          <a:xfrm>
            <a:off x="2079625" y="2438400"/>
            <a:ext cx="700088" cy="327025"/>
            <a:chOff x="947" y="1570"/>
            <a:chExt cx="441" cy="206"/>
          </a:xfrm>
        </p:grpSpPr>
        <p:sp>
          <p:nvSpPr>
            <p:cNvPr id="177170" name="Rectangle 18"/>
            <p:cNvSpPr>
              <a:spLocks noChangeArrowheads="1"/>
            </p:cNvSpPr>
            <p:nvPr/>
          </p:nvSpPr>
          <p:spPr bwMode="auto">
            <a:xfrm>
              <a:off x="947" y="157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71" name="Line 19"/>
            <p:cNvSpPr>
              <a:spLocks noChangeShapeType="1"/>
            </p:cNvSpPr>
            <p:nvPr/>
          </p:nvSpPr>
          <p:spPr bwMode="auto">
            <a:xfrm>
              <a:off x="1200" y="158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72" name="Group 20"/>
          <p:cNvGrpSpPr>
            <a:grpSpLocks/>
          </p:cNvGrpSpPr>
          <p:nvPr/>
        </p:nvGrpSpPr>
        <p:grpSpPr bwMode="auto">
          <a:xfrm>
            <a:off x="3070225" y="2438400"/>
            <a:ext cx="700088" cy="327025"/>
            <a:chOff x="1571" y="1570"/>
            <a:chExt cx="441" cy="206"/>
          </a:xfrm>
        </p:grpSpPr>
        <p:sp>
          <p:nvSpPr>
            <p:cNvPr id="177173" name="Rectangle 21"/>
            <p:cNvSpPr>
              <a:spLocks noChangeArrowheads="1"/>
            </p:cNvSpPr>
            <p:nvPr/>
          </p:nvSpPr>
          <p:spPr bwMode="auto">
            <a:xfrm>
              <a:off x="1571" y="157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74" name="Line 22"/>
            <p:cNvSpPr>
              <a:spLocks noChangeShapeType="1"/>
            </p:cNvSpPr>
            <p:nvPr/>
          </p:nvSpPr>
          <p:spPr bwMode="auto">
            <a:xfrm>
              <a:off x="1824" y="158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75" name="Group 23"/>
          <p:cNvGrpSpPr>
            <a:grpSpLocks/>
          </p:cNvGrpSpPr>
          <p:nvPr/>
        </p:nvGrpSpPr>
        <p:grpSpPr bwMode="auto">
          <a:xfrm>
            <a:off x="4060825" y="2438400"/>
            <a:ext cx="700088" cy="327025"/>
            <a:chOff x="2195" y="1570"/>
            <a:chExt cx="441" cy="206"/>
          </a:xfrm>
        </p:grpSpPr>
        <p:sp>
          <p:nvSpPr>
            <p:cNvPr id="177176" name="Rectangle 24"/>
            <p:cNvSpPr>
              <a:spLocks noChangeArrowheads="1"/>
            </p:cNvSpPr>
            <p:nvPr/>
          </p:nvSpPr>
          <p:spPr bwMode="auto">
            <a:xfrm>
              <a:off x="2195" y="157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77" name="Line 25"/>
            <p:cNvSpPr>
              <a:spLocks noChangeShapeType="1"/>
            </p:cNvSpPr>
            <p:nvPr/>
          </p:nvSpPr>
          <p:spPr bwMode="auto">
            <a:xfrm>
              <a:off x="2448" y="158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178" name="Line 26"/>
          <p:cNvSpPr>
            <a:spLocks noChangeShapeType="1"/>
          </p:cNvSpPr>
          <p:nvPr/>
        </p:nvSpPr>
        <p:spPr bwMode="auto">
          <a:xfrm>
            <a:off x="1566863" y="2613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79" name="Line 27"/>
          <p:cNvSpPr>
            <a:spLocks noChangeShapeType="1"/>
          </p:cNvSpPr>
          <p:nvPr/>
        </p:nvSpPr>
        <p:spPr bwMode="auto">
          <a:xfrm>
            <a:off x="2557463" y="2613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80" name="Line 28"/>
          <p:cNvSpPr>
            <a:spLocks noChangeShapeType="1"/>
          </p:cNvSpPr>
          <p:nvPr/>
        </p:nvSpPr>
        <p:spPr bwMode="auto">
          <a:xfrm>
            <a:off x="3548063" y="2613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81" name="Line 29"/>
          <p:cNvSpPr>
            <a:spLocks noChangeShapeType="1"/>
          </p:cNvSpPr>
          <p:nvPr/>
        </p:nvSpPr>
        <p:spPr bwMode="auto">
          <a:xfrm>
            <a:off x="4462463" y="24606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82" name="Rectangle 30"/>
          <p:cNvSpPr>
            <a:spLocks noChangeArrowheads="1"/>
          </p:cNvSpPr>
          <p:nvPr/>
        </p:nvSpPr>
        <p:spPr bwMode="auto">
          <a:xfrm>
            <a:off x="1317625" y="28956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183" name="Group 31"/>
          <p:cNvGrpSpPr>
            <a:grpSpLocks/>
          </p:cNvGrpSpPr>
          <p:nvPr/>
        </p:nvGrpSpPr>
        <p:grpSpPr bwMode="auto">
          <a:xfrm>
            <a:off x="2079625" y="2895600"/>
            <a:ext cx="700088" cy="327025"/>
            <a:chOff x="947" y="1858"/>
            <a:chExt cx="441" cy="206"/>
          </a:xfrm>
        </p:grpSpPr>
        <p:sp>
          <p:nvSpPr>
            <p:cNvPr id="177184" name="Rectangle 32"/>
            <p:cNvSpPr>
              <a:spLocks noChangeArrowheads="1"/>
            </p:cNvSpPr>
            <p:nvPr/>
          </p:nvSpPr>
          <p:spPr bwMode="auto">
            <a:xfrm>
              <a:off x="947" y="185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85" name="Line 33"/>
            <p:cNvSpPr>
              <a:spLocks noChangeShapeType="1"/>
            </p:cNvSpPr>
            <p:nvPr/>
          </p:nvSpPr>
          <p:spPr bwMode="auto">
            <a:xfrm>
              <a:off x="1200" y="187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86" name="Group 34"/>
          <p:cNvGrpSpPr>
            <a:grpSpLocks/>
          </p:cNvGrpSpPr>
          <p:nvPr/>
        </p:nvGrpSpPr>
        <p:grpSpPr bwMode="auto">
          <a:xfrm>
            <a:off x="3070225" y="2895600"/>
            <a:ext cx="700088" cy="327025"/>
            <a:chOff x="1571" y="1858"/>
            <a:chExt cx="441" cy="206"/>
          </a:xfrm>
        </p:grpSpPr>
        <p:sp>
          <p:nvSpPr>
            <p:cNvPr id="177187" name="Rectangle 35"/>
            <p:cNvSpPr>
              <a:spLocks noChangeArrowheads="1"/>
            </p:cNvSpPr>
            <p:nvPr/>
          </p:nvSpPr>
          <p:spPr bwMode="auto">
            <a:xfrm>
              <a:off x="1571" y="185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88" name="Line 36"/>
            <p:cNvSpPr>
              <a:spLocks noChangeShapeType="1"/>
            </p:cNvSpPr>
            <p:nvPr/>
          </p:nvSpPr>
          <p:spPr bwMode="auto">
            <a:xfrm>
              <a:off x="1824" y="187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189" name="Group 37"/>
          <p:cNvGrpSpPr>
            <a:grpSpLocks/>
          </p:cNvGrpSpPr>
          <p:nvPr/>
        </p:nvGrpSpPr>
        <p:grpSpPr bwMode="auto">
          <a:xfrm>
            <a:off x="4060825" y="2895600"/>
            <a:ext cx="700088" cy="327025"/>
            <a:chOff x="2195" y="1858"/>
            <a:chExt cx="441" cy="206"/>
          </a:xfrm>
        </p:grpSpPr>
        <p:sp>
          <p:nvSpPr>
            <p:cNvPr id="177190" name="Rectangle 38"/>
            <p:cNvSpPr>
              <a:spLocks noChangeArrowheads="1"/>
            </p:cNvSpPr>
            <p:nvPr/>
          </p:nvSpPr>
          <p:spPr bwMode="auto">
            <a:xfrm>
              <a:off x="2195" y="185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1" name="Line 39"/>
            <p:cNvSpPr>
              <a:spLocks noChangeShapeType="1"/>
            </p:cNvSpPr>
            <p:nvPr/>
          </p:nvSpPr>
          <p:spPr bwMode="auto">
            <a:xfrm>
              <a:off x="2448" y="187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192" name="Line 40"/>
          <p:cNvSpPr>
            <a:spLocks noChangeShapeType="1"/>
          </p:cNvSpPr>
          <p:nvPr/>
        </p:nvSpPr>
        <p:spPr bwMode="auto">
          <a:xfrm>
            <a:off x="1566863" y="3070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3" name="Line 41"/>
          <p:cNvSpPr>
            <a:spLocks noChangeShapeType="1"/>
          </p:cNvSpPr>
          <p:nvPr/>
        </p:nvSpPr>
        <p:spPr bwMode="auto">
          <a:xfrm>
            <a:off x="2557463" y="3070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4" name="Line 42"/>
          <p:cNvSpPr>
            <a:spLocks noChangeShapeType="1"/>
          </p:cNvSpPr>
          <p:nvPr/>
        </p:nvSpPr>
        <p:spPr bwMode="auto">
          <a:xfrm>
            <a:off x="3548063" y="3070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5" name="Line 43"/>
          <p:cNvSpPr>
            <a:spLocks noChangeShapeType="1"/>
          </p:cNvSpPr>
          <p:nvPr/>
        </p:nvSpPr>
        <p:spPr bwMode="auto">
          <a:xfrm>
            <a:off x="4462463" y="29178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6" name="Rectangle 44"/>
          <p:cNvSpPr>
            <a:spLocks noChangeArrowheads="1"/>
          </p:cNvSpPr>
          <p:nvPr/>
        </p:nvSpPr>
        <p:spPr bwMode="auto">
          <a:xfrm>
            <a:off x="1317625" y="33528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197" name="Group 45"/>
          <p:cNvGrpSpPr>
            <a:grpSpLocks/>
          </p:cNvGrpSpPr>
          <p:nvPr/>
        </p:nvGrpSpPr>
        <p:grpSpPr bwMode="auto">
          <a:xfrm>
            <a:off x="2079625" y="3352800"/>
            <a:ext cx="700088" cy="327025"/>
            <a:chOff x="947" y="2146"/>
            <a:chExt cx="441" cy="206"/>
          </a:xfrm>
        </p:grpSpPr>
        <p:sp>
          <p:nvSpPr>
            <p:cNvPr id="177198" name="Rectangle 46"/>
            <p:cNvSpPr>
              <a:spLocks noChangeArrowheads="1"/>
            </p:cNvSpPr>
            <p:nvPr/>
          </p:nvSpPr>
          <p:spPr bwMode="auto">
            <a:xfrm>
              <a:off x="947" y="2146"/>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199" name="Line 47"/>
            <p:cNvSpPr>
              <a:spLocks noChangeShapeType="1"/>
            </p:cNvSpPr>
            <p:nvPr/>
          </p:nvSpPr>
          <p:spPr bwMode="auto">
            <a:xfrm>
              <a:off x="1200" y="2160"/>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00" name="Group 48"/>
          <p:cNvGrpSpPr>
            <a:grpSpLocks/>
          </p:cNvGrpSpPr>
          <p:nvPr/>
        </p:nvGrpSpPr>
        <p:grpSpPr bwMode="auto">
          <a:xfrm>
            <a:off x="3070225" y="3352800"/>
            <a:ext cx="700088" cy="327025"/>
            <a:chOff x="1571" y="2146"/>
            <a:chExt cx="441" cy="206"/>
          </a:xfrm>
        </p:grpSpPr>
        <p:sp>
          <p:nvSpPr>
            <p:cNvPr id="177201" name="Rectangle 49"/>
            <p:cNvSpPr>
              <a:spLocks noChangeArrowheads="1"/>
            </p:cNvSpPr>
            <p:nvPr/>
          </p:nvSpPr>
          <p:spPr bwMode="auto">
            <a:xfrm>
              <a:off x="1571" y="2146"/>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02" name="Line 50"/>
            <p:cNvSpPr>
              <a:spLocks noChangeShapeType="1"/>
            </p:cNvSpPr>
            <p:nvPr/>
          </p:nvSpPr>
          <p:spPr bwMode="auto">
            <a:xfrm>
              <a:off x="1824" y="2160"/>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03" name="Group 51"/>
          <p:cNvGrpSpPr>
            <a:grpSpLocks/>
          </p:cNvGrpSpPr>
          <p:nvPr/>
        </p:nvGrpSpPr>
        <p:grpSpPr bwMode="auto">
          <a:xfrm>
            <a:off x="4060825" y="3352800"/>
            <a:ext cx="700088" cy="327025"/>
            <a:chOff x="2195" y="2146"/>
            <a:chExt cx="441" cy="206"/>
          </a:xfrm>
        </p:grpSpPr>
        <p:sp>
          <p:nvSpPr>
            <p:cNvPr id="177204" name="Rectangle 52"/>
            <p:cNvSpPr>
              <a:spLocks noChangeArrowheads="1"/>
            </p:cNvSpPr>
            <p:nvPr/>
          </p:nvSpPr>
          <p:spPr bwMode="auto">
            <a:xfrm>
              <a:off x="2195" y="2146"/>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05" name="Line 53"/>
            <p:cNvSpPr>
              <a:spLocks noChangeShapeType="1"/>
            </p:cNvSpPr>
            <p:nvPr/>
          </p:nvSpPr>
          <p:spPr bwMode="auto">
            <a:xfrm>
              <a:off x="2448" y="2160"/>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06" name="Line 54"/>
          <p:cNvSpPr>
            <a:spLocks noChangeShapeType="1"/>
          </p:cNvSpPr>
          <p:nvPr/>
        </p:nvSpPr>
        <p:spPr bwMode="auto">
          <a:xfrm>
            <a:off x="1566863" y="35274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07" name="Line 55"/>
          <p:cNvSpPr>
            <a:spLocks noChangeShapeType="1"/>
          </p:cNvSpPr>
          <p:nvPr/>
        </p:nvSpPr>
        <p:spPr bwMode="auto">
          <a:xfrm>
            <a:off x="2557463" y="35274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08" name="Line 56"/>
          <p:cNvSpPr>
            <a:spLocks noChangeShapeType="1"/>
          </p:cNvSpPr>
          <p:nvPr/>
        </p:nvSpPr>
        <p:spPr bwMode="auto">
          <a:xfrm>
            <a:off x="3548063" y="35274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09" name="Line 57"/>
          <p:cNvSpPr>
            <a:spLocks noChangeShapeType="1"/>
          </p:cNvSpPr>
          <p:nvPr/>
        </p:nvSpPr>
        <p:spPr bwMode="auto">
          <a:xfrm>
            <a:off x="4462463" y="33750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10" name="Rectangle 58"/>
          <p:cNvSpPr>
            <a:spLocks noChangeArrowheads="1"/>
          </p:cNvSpPr>
          <p:nvPr/>
        </p:nvSpPr>
        <p:spPr bwMode="auto">
          <a:xfrm>
            <a:off x="1317625" y="45720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11" name="Group 59"/>
          <p:cNvGrpSpPr>
            <a:grpSpLocks/>
          </p:cNvGrpSpPr>
          <p:nvPr/>
        </p:nvGrpSpPr>
        <p:grpSpPr bwMode="auto">
          <a:xfrm>
            <a:off x="2079625" y="4572000"/>
            <a:ext cx="700088" cy="327025"/>
            <a:chOff x="947" y="2914"/>
            <a:chExt cx="441" cy="206"/>
          </a:xfrm>
        </p:grpSpPr>
        <p:sp>
          <p:nvSpPr>
            <p:cNvPr id="177212" name="Rectangle 60"/>
            <p:cNvSpPr>
              <a:spLocks noChangeArrowheads="1"/>
            </p:cNvSpPr>
            <p:nvPr/>
          </p:nvSpPr>
          <p:spPr bwMode="auto">
            <a:xfrm>
              <a:off x="947" y="2914"/>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13" name="Line 61"/>
            <p:cNvSpPr>
              <a:spLocks noChangeShapeType="1"/>
            </p:cNvSpPr>
            <p:nvPr/>
          </p:nvSpPr>
          <p:spPr bwMode="auto">
            <a:xfrm>
              <a:off x="1200" y="2928"/>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14" name="Line 62"/>
          <p:cNvSpPr>
            <a:spLocks noChangeShapeType="1"/>
          </p:cNvSpPr>
          <p:nvPr/>
        </p:nvSpPr>
        <p:spPr bwMode="auto">
          <a:xfrm>
            <a:off x="1566863" y="47466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15" name="Rectangle 63"/>
          <p:cNvSpPr>
            <a:spLocks noChangeArrowheads="1"/>
          </p:cNvSpPr>
          <p:nvPr/>
        </p:nvSpPr>
        <p:spPr bwMode="auto">
          <a:xfrm>
            <a:off x="1317625" y="50292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16" name="Group 64"/>
          <p:cNvGrpSpPr>
            <a:grpSpLocks/>
          </p:cNvGrpSpPr>
          <p:nvPr/>
        </p:nvGrpSpPr>
        <p:grpSpPr bwMode="auto">
          <a:xfrm>
            <a:off x="2079625" y="5029200"/>
            <a:ext cx="700088" cy="327025"/>
            <a:chOff x="947" y="3202"/>
            <a:chExt cx="441" cy="206"/>
          </a:xfrm>
        </p:grpSpPr>
        <p:sp>
          <p:nvSpPr>
            <p:cNvPr id="177217" name="Rectangle 65"/>
            <p:cNvSpPr>
              <a:spLocks noChangeArrowheads="1"/>
            </p:cNvSpPr>
            <p:nvPr/>
          </p:nvSpPr>
          <p:spPr bwMode="auto">
            <a:xfrm>
              <a:off x="947" y="320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18" name="Line 66"/>
            <p:cNvSpPr>
              <a:spLocks noChangeShapeType="1"/>
            </p:cNvSpPr>
            <p:nvPr/>
          </p:nvSpPr>
          <p:spPr bwMode="auto">
            <a:xfrm>
              <a:off x="1200" y="321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19" name="Group 67"/>
          <p:cNvGrpSpPr>
            <a:grpSpLocks/>
          </p:cNvGrpSpPr>
          <p:nvPr/>
        </p:nvGrpSpPr>
        <p:grpSpPr bwMode="auto">
          <a:xfrm>
            <a:off x="3070225" y="5029200"/>
            <a:ext cx="700088" cy="327025"/>
            <a:chOff x="1571" y="3202"/>
            <a:chExt cx="441" cy="206"/>
          </a:xfrm>
        </p:grpSpPr>
        <p:sp>
          <p:nvSpPr>
            <p:cNvPr id="177220" name="Rectangle 68"/>
            <p:cNvSpPr>
              <a:spLocks noChangeArrowheads="1"/>
            </p:cNvSpPr>
            <p:nvPr/>
          </p:nvSpPr>
          <p:spPr bwMode="auto">
            <a:xfrm>
              <a:off x="1571" y="320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1" name="Line 69"/>
            <p:cNvSpPr>
              <a:spLocks noChangeShapeType="1"/>
            </p:cNvSpPr>
            <p:nvPr/>
          </p:nvSpPr>
          <p:spPr bwMode="auto">
            <a:xfrm>
              <a:off x="1824" y="321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22" name="Line 70"/>
          <p:cNvSpPr>
            <a:spLocks noChangeShapeType="1"/>
          </p:cNvSpPr>
          <p:nvPr/>
        </p:nvSpPr>
        <p:spPr bwMode="auto">
          <a:xfrm>
            <a:off x="1566863" y="5203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3" name="Line 71"/>
          <p:cNvSpPr>
            <a:spLocks noChangeShapeType="1"/>
          </p:cNvSpPr>
          <p:nvPr/>
        </p:nvSpPr>
        <p:spPr bwMode="auto">
          <a:xfrm>
            <a:off x="2557463" y="5203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4" name="Rectangle 72"/>
          <p:cNvSpPr>
            <a:spLocks noChangeArrowheads="1"/>
          </p:cNvSpPr>
          <p:nvPr/>
        </p:nvSpPr>
        <p:spPr bwMode="auto">
          <a:xfrm>
            <a:off x="1317625" y="54864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5" name="Line 73"/>
          <p:cNvSpPr>
            <a:spLocks noChangeShapeType="1"/>
          </p:cNvSpPr>
          <p:nvPr/>
        </p:nvSpPr>
        <p:spPr bwMode="auto">
          <a:xfrm>
            <a:off x="3471863" y="50514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6" name="Line 74"/>
          <p:cNvSpPr>
            <a:spLocks noChangeShapeType="1"/>
          </p:cNvSpPr>
          <p:nvPr/>
        </p:nvSpPr>
        <p:spPr bwMode="auto">
          <a:xfrm>
            <a:off x="1338263" y="5508625"/>
            <a:ext cx="4572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7" name="Line 75"/>
          <p:cNvSpPr>
            <a:spLocks noChangeShapeType="1"/>
          </p:cNvSpPr>
          <p:nvPr/>
        </p:nvSpPr>
        <p:spPr bwMode="auto">
          <a:xfrm>
            <a:off x="2481263" y="45942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28" name="Rectangle 76"/>
          <p:cNvSpPr>
            <a:spLocks noChangeArrowheads="1"/>
          </p:cNvSpPr>
          <p:nvPr/>
        </p:nvSpPr>
        <p:spPr bwMode="auto">
          <a:xfrm>
            <a:off x="5889625" y="19812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29" name="Group 77"/>
          <p:cNvGrpSpPr>
            <a:grpSpLocks/>
          </p:cNvGrpSpPr>
          <p:nvPr/>
        </p:nvGrpSpPr>
        <p:grpSpPr bwMode="auto">
          <a:xfrm>
            <a:off x="6651625" y="1981200"/>
            <a:ext cx="700088" cy="327025"/>
            <a:chOff x="3827" y="1282"/>
            <a:chExt cx="441" cy="206"/>
          </a:xfrm>
        </p:grpSpPr>
        <p:sp>
          <p:nvSpPr>
            <p:cNvPr id="177230" name="Rectangle 78"/>
            <p:cNvSpPr>
              <a:spLocks noChangeArrowheads="1"/>
            </p:cNvSpPr>
            <p:nvPr/>
          </p:nvSpPr>
          <p:spPr bwMode="auto">
            <a:xfrm>
              <a:off x="3827" y="128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31" name="Line 79"/>
            <p:cNvSpPr>
              <a:spLocks noChangeShapeType="1"/>
            </p:cNvSpPr>
            <p:nvPr/>
          </p:nvSpPr>
          <p:spPr bwMode="auto">
            <a:xfrm>
              <a:off x="4080" y="12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32" name="Group 80"/>
          <p:cNvGrpSpPr>
            <a:grpSpLocks/>
          </p:cNvGrpSpPr>
          <p:nvPr/>
        </p:nvGrpSpPr>
        <p:grpSpPr bwMode="auto">
          <a:xfrm>
            <a:off x="7718425" y="1981200"/>
            <a:ext cx="700088" cy="327025"/>
            <a:chOff x="4499" y="1282"/>
            <a:chExt cx="441" cy="206"/>
          </a:xfrm>
        </p:grpSpPr>
        <p:sp>
          <p:nvSpPr>
            <p:cNvPr id="177233" name="Rectangle 81"/>
            <p:cNvSpPr>
              <a:spLocks noChangeArrowheads="1"/>
            </p:cNvSpPr>
            <p:nvPr/>
          </p:nvSpPr>
          <p:spPr bwMode="auto">
            <a:xfrm>
              <a:off x="4499" y="128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34" name="Line 82"/>
            <p:cNvSpPr>
              <a:spLocks noChangeShapeType="1"/>
            </p:cNvSpPr>
            <p:nvPr/>
          </p:nvSpPr>
          <p:spPr bwMode="auto">
            <a:xfrm>
              <a:off x="4752" y="12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35" name="Line 83"/>
          <p:cNvSpPr>
            <a:spLocks noChangeShapeType="1"/>
          </p:cNvSpPr>
          <p:nvPr/>
        </p:nvSpPr>
        <p:spPr bwMode="auto">
          <a:xfrm>
            <a:off x="6138863" y="2155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36" name="Line 84"/>
          <p:cNvSpPr>
            <a:spLocks noChangeShapeType="1"/>
          </p:cNvSpPr>
          <p:nvPr/>
        </p:nvSpPr>
        <p:spPr bwMode="auto">
          <a:xfrm>
            <a:off x="7129463" y="2155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37" name="Line 85"/>
          <p:cNvSpPr>
            <a:spLocks noChangeShapeType="1"/>
          </p:cNvSpPr>
          <p:nvPr/>
        </p:nvSpPr>
        <p:spPr bwMode="auto">
          <a:xfrm>
            <a:off x="8120063" y="20034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38" name="Rectangle 86"/>
          <p:cNvSpPr>
            <a:spLocks noChangeArrowheads="1"/>
          </p:cNvSpPr>
          <p:nvPr/>
        </p:nvSpPr>
        <p:spPr bwMode="auto">
          <a:xfrm>
            <a:off x="5889625" y="24384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39" name="Group 87"/>
          <p:cNvGrpSpPr>
            <a:grpSpLocks/>
          </p:cNvGrpSpPr>
          <p:nvPr/>
        </p:nvGrpSpPr>
        <p:grpSpPr bwMode="auto">
          <a:xfrm>
            <a:off x="6651625" y="2438400"/>
            <a:ext cx="700088" cy="327025"/>
            <a:chOff x="3827" y="1570"/>
            <a:chExt cx="441" cy="206"/>
          </a:xfrm>
        </p:grpSpPr>
        <p:sp>
          <p:nvSpPr>
            <p:cNvPr id="177240" name="Rectangle 88"/>
            <p:cNvSpPr>
              <a:spLocks noChangeArrowheads="1"/>
            </p:cNvSpPr>
            <p:nvPr/>
          </p:nvSpPr>
          <p:spPr bwMode="auto">
            <a:xfrm>
              <a:off x="3827" y="157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41" name="Line 89"/>
            <p:cNvSpPr>
              <a:spLocks noChangeShapeType="1"/>
            </p:cNvSpPr>
            <p:nvPr/>
          </p:nvSpPr>
          <p:spPr bwMode="auto">
            <a:xfrm>
              <a:off x="4080" y="158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42" name="Group 90"/>
          <p:cNvGrpSpPr>
            <a:grpSpLocks/>
          </p:cNvGrpSpPr>
          <p:nvPr/>
        </p:nvGrpSpPr>
        <p:grpSpPr bwMode="auto">
          <a:xfrm>
            <a:off x="7718425" y="2438400"/>
            <a:ext cx="700088" cy="327025"/>
            <a:chOff x="4499" y="1570"/>
            <a:chExt cx="441" cy="206"/>
          </a:xfrm>
        </p:grpSpPr>
        <p:sp>
          <p:nvSpPr>
            <p:cNvPr id="177243" name="Rectangle 91"/>
            <p:cNvSpPr>
              <a:spLocks noChangeArrowheads="1"/>
            </p:cNvSpPr>
            <p:nvPr/>
          </p:nvSpPr>
          <p:spPr bwMode="auto">
            <a:xfrm>
              <a:off x="4499" y="157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44" name="Line 92"/>
            <p:cNvSpPr>
              <a:spLocks noChangeShapeType="1"/>
            </p:cNvSpPr>
            <p:nvPr/>
          </p:nvSpPr>
          <p:spPr bwMode="auto">
            <a:xfrm>
              <a:off x="4752" y="158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45" name="Line 93"/>
          <p:cNvSpPr>
            <a:spLocks noChangeShapeType="1"/>
          </p:cNvSpPr>
          <p:nvPr/>
        </p:nvSpPr>
        <p:spPr bwMode="auto">
          <a:xfrm>
            <a:off x="6138863" y="2613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46" name="Line 94"/>
          <p:cNvSpPr>
            <a:spLocks noChangeShapeType="1"/>
          </p:cNvSpPr>
          <p:nvPr/>
        </p:nvSpPr>
        <p:spPr bwMode="auto">
          <a:xfrm>
            <a:off x="7129463" y="2613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47" name="Line 95"/>
          <p:cNvSpPr>
            <a:spLocks noChangeShapeType="1"/>
          </p:cNvSpPr>
          <p:nvPr/>
        </p:nvSpPr>
        <p:spPr bwMode="auto">
          <a:xfrm>
            <a:off x="8120063" y="24606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48" name="Rectangle 96"/>
          <p:cNvSpPr>
            <a:spLocks noChangeArrowheads="1"/>
          </p:cNvSpPr>
          <p:nvPr/>
        </p:nvSpPr>
        <p:spPr bwMode="auto">
          <a:xfrm>
            <a:off x="5889625" y="28956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49" name="Group 97"/>
          <p:cNvGrpSpPr>
            <a:grpSpLocks/>
          </p:cNvGrpSpPr>
          <p:nvPr/>
        </p:nvGrpSpPr>
        <p:grpSpPr bwMode="auto">
          <a:xfrm>
            <a:off x="6651625" y="2895600"/>
            <a:ext cx="700088" cy="327025"/>
            <a:chOff x="3827" y="1858"/>
            <a:chExt cx="441" cy="206"/>
          </a:xfrm>
        </p:grpSpPr>
        <p:sp>
          <p:nvSpPr>
            <p:cNvPr id="177250" name="Rectangle 98"/>
            <p:cNvSpPr>
              <a:spLocks noChangeArrowheads="1"/>
            </p:cNvSpPr>
            <p:nvPr/>
          </p:nvSpPr>
          <p:spPr bwMode="auto">
            <a:xfrm>
              <a:off x="3827" y="185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51" name="Line 99"/>
            <p:cNvSpPr>
              <a:spLocks noChangeShapeType="1"/>
            </p:cNvSpPr>
            <p:nvPr/>
          </p:nvSpPr>
          <p:spPr bwMode="auto">
            <a:xfrm>
              <a:off x="4080" y="187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52" name="Group 100"/>
          <p:cNvGrpSpPr>
            <a:grpSpLocks/>
          </p:cNvGrpSpPr>
          <p:nvPr/>
        </p:nvGrpSpPr>
        <p:grpSpPr bwMode="auto">
          <a:xfrm>
            <a:off x="7718425" y="2895600"/>
            <a:ext cx="700088" cy="327025"/>
            <a:chOff x="4499" y="1858"/>
            <a:chExt cx="441" cy="206"/>
          </a:xfrm>
        </p:grpSpPr>
        <p:sp>
          <p:nvSpPr>
            <p:cNvPr id="177253" name="Rectangle 101"/>
            <p:cNvSpPr>
              <a:spLocks noChangeArrowheads="1"/>
            </p:cNvSpPr>
            <p:nvPr/>
          </p:nvSpPr>
          <p:spPr bwMode="auto">
            <a:xfrm>
              <a:off x="4499" y="185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54" name="Line 102"/>
            <p:cNvSpPr>
              <a:spLocks noChangeShapeType="1"/>
            </p:cNvSpPr>
            <p:nvPr/>
          </p:nvSpPr>
          <p:spPr bwMode="auto">
            <a:xfrm>
              <a:off x="4752" y="187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55" name="Line 103"/>
          <p:cNvSpPr>
            <a:spLocks noChangeShapeType="1"/>
          </p:cNvSpPr>
          <p:nvPr/>
        </p:nvSpPr>
        <p:spPr bwMode="auto">
          <a:xfrm>
            <a:off x="6138863" y="3070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56" name="Line 104"/>
          <p:cNvSpPr>
            <a:spLocks noChangeShapeType="1"/>
          </p:cNvSpPr>
          <p:nvPr/>
        </p:nvSpPr>
        <p:spPr bwMode="auto">
          <a:xfrm>
            <a:off x="7129463" y="3070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57" name="Line 105"/>
          <p:cNvSpPr>
            <a:spLocks noChangeShapeType="1"/>
          </p:cNvSpPr>
          <p:nvPr/>
        </p:nvSpPr>
        <p:spPr bwMode="auto">
          <a:xfrm>
            <a:off x="8120063" y="29178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58" name="Rectangle 106"/>
          <p:cNvSpPr>
            <a:spLocks noChangeArrowheads="1"/>
          </p:cNvSpPr>
          <p:nvPr/>
        </p:nvSpPr>
        <p:spPr bwMode="auto">
          <a:xfrm>
            <a:off x="5889625" y="33528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59" name="Group 107"/>
          <p:cNvGrpSpPr>
            <a:grpSpLocks/>
          </p:cNvGrpSpPr>
          <p:nvPr/>
        </p:nvGrpSpPr>
        <p:grpSpPr bwMode="auto">
          <a:xfrm>
            <a:off x="6651625" y="3352800"/>
            <a:ext cx="700088" cy="327025"/>
            <a:chOff x="3827" y="2146"/>
            <a:chExt cx="441" cy="206"/>
          </a:xfrm>
        </p:grpSpPr>
        <p:sp>
          <p:nvSpPr>
            <p:cNvPr id="177260" name="Rectangle 108"/>
            <p:cNvSpPr>
              <a:spLocks noChangeArrowheads="1"/>
            </p:cNvSpPr>
            <p:nvPr/>
          </p:nvSpPr>
          <p:spPr bwMode="auto">
            <a:xfrm>
              <a:off x="3827" y="2146"/>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61" name="Line 109"/>
            <p:cNvSpPr>
              <a:spLocks noChangeShapeType="1"/>
            </p:cNvSpPr>
            <p:nvPr/>
          </p:nvSpPr>
          <p:spPr bwMode="auto">
            <a:xfrm>
              <a:off x="4080" y="2160"/>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62" name="Group 110"/>
          <p:cNvGrpSpPr>
            <a:grpSpLocks/>
          </p:cNvGrpSpPr>
          <p:nvPr/>
        </p:nvGrpSpPr>
        <p:grpSpPr bwMode="auto">
          <a:xfrm>
            <a:off x="7718425" y="3352800"/>
            <a:ext cx="700088" cy="327025"/>
            <a:chOff x="4499" y="2146"/>
            <a:chExt cx="441" cy="206"/>
          </a:xfrm>
        </p:grpSpPr>
        <p:sp>
          <p:nvSpPr>
            <p:cNvPr id="177263" name="Rectangle 111"/>
            <p:cNvSpPr>
              <a:spLocks noChangeArrowheads="1"/>
            </p:cNvSpPr>
            <p:nvPr/>
          </p:nvSpPr>
          <p:spPr bwMode="auto">
            <a:xfrm>
              <a:off x="4499" y="2146"/>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64" name="Line 112"/>
            <p:cNvSpPr>
              <a:spLocks noChangeShapeType="1"/>
            </p:cNvSpPr>
            <p:nvPr/>
          </p:nvSpPr>
          <p:spPr bwMode="auto">
            <a:xfrm>
              <a:off x="4752" y="2160"/>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65" name="Line 113"/>
          <p:cNvSpPr>
            <a:spLocks noChangeShapeType="1"/>
          </p:cNvSpPr>
          <p:nvPr/>
        </p:nvSpPr>
        <p:spPr bwMode="auto">
          <a:xfrm>
            <a:off x="6138863" y="35274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66" name="Line 114"/>
          <p:cNvSpPr>
            <a:spLocks noChangeShapeType="1"/>
          </p:cNvSpPr>
          <p:nvPr/>
        </p:nvSpPr>
        <p:spPr bwMode="auto">
          <a:xfrm>
            <a:off x="7129463" y="35274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67" name="Line 115"/>
          <p:cNvSpPr>
            <a:spLocks noChangeShapeType="1"/>
          </p:cNvSpPr>
          <p:nvPr/>
        </p:nvSpPr>
        <p:spPr bwMode="auto">
          <a:xfrm>
            <a:off x="8120063" y="33750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68" name="Rectangle 116"/>
          <p:cNvSpPr>
            <a:spLocks noChangeArrowheads="1"/>
          </p:cNvSpPr>
          <p:nvPr/>
        </p:nvSpPr>
        <p:spPr bwMode="auto">
          <a:xfrm>
            <a:off x="5889625" y="38100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69" name="Group 117"/>
          <p:cNvGrpSpPr>
            <a:grpSpLocks/>
          </p:cNvGrpSpPr>
          <p:nvPr/>
        </p:nvGrpSpPr>
        <p:grpSpPr bwMode="auto">
          <a:xfrm>
            <a:off x="6651625" y="3810000"/>
            <a:ext cx="700088" cy="327025"/>
            <a:chOff x="3827" y="2434"/>
            <a:chExt cx="441" cy="206"/>
          </a:xfrm>
        </p:grpSpPr>
        <p:sp>
          <p:nvSpPr>
            <p:cNvPr id="177270" name="Rectangle 118"/>
            <p:cNvSpPr>
              <a:spLocks noChangeArrowheads="1"/>
            </p:cNvSpPr>
            <p:nvPr/>
          </p:nvSpPr>
          <p:spPr bwMode="auto">
            <a:xfrm>
              <a:off x="3827" y="2434"/>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71" name="Line 119"/>
            <p:cNvSpPr>
              <a:spLocks noChangeShapeType="1"/>
            </p:cNvSpPr>
            <p:nvPr/>
          </p:nvSpPr>
          <p:spPr bwMode="auto">
            <a:xfrm>
              <a:off x="4080" y="2448"/>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72" name="Line 120"/>
          <p:cNvSpPr>
            <a:spLocks noChangeShapeType="1"/>
          </p:cNvSpPr>
          <p:nvPr/>
        </p:nvSpPr>
        <p:spPr bwMode="auto">
          <a:xfrm>
            <a:off x="6138863" y="39846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73" name="Line 121"/>
          <p:cNvSpPr>
            <a:spLocks noChangeShapeType="1"/>
          </p:cNvSpPr>
          <p:nvPr/>
        </p:nvSpPr>
        <p:spPr bwMode="auto">
          <a:xfrm>
            <a:off x="7053263" y="38322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74" name="Rectangle 122"/>
          <p:cNvSpPr>
            <a:spLocks noChangeArrowheads="1"/>
          </p:cNvSpPr>
          <p:nvPr/>
        </p:nvSpPr>
        <p:spPr bwMode="auto">
          <a:xfrm>
            <a:off x="5889625" y="42672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75" name="Group 123"/>
          <p:cNvGrpSpPr>
            <a:grpSpLocks/>
          </p:cNvGrpSpPr>
          <p:nvPr/>
        </p:nvGrpSpPr>
        <p:grpSpPr bwMode="auto">
          <a:xfrm>
            <a:off x="6651625" y="4267200"/>
            <a:ext cx="700088" cy="327025"/>
            <a:chOff x="3827" y="2722"/>
            <a:chExt cx="441" cy="206"/>
          </a:xfrm>
        </p:grpSpPr>
        <p:sp>
          <p:nvSpPr>
            <p:cNvPr id="177276" name="Rectangle 124"/>
            <p:cNvSpPr>
              <a:spLocks noChangeArrowheads="1"/>
            </p:cNvSpPr>
            <p:nvPr/>
          </p:nvSpPr>
          <p:spPr bwMode="auto">
            <a:xfrm>
              <a:off x="3827" y="272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77" name="Line 125"/>
            <p:cNvSpPr>
              <a:spLocks noChangeShapeType="1"/>
            </p:cNvSpPr>
            <p:nvPr/>
          </p:nvSpPr>
          <p:spPr bwMode="auto">
            <a:xfrm>
              <a:off x="4080" y="273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78" name="Group 126"/>
          <p:cNvGrpSpPr>
            <a:grpSpLocks/>
          </p:cNvGrpSpPr>
          <p:nvPr/>
        </p:nvGrpSpPr>
        <p:grpSpPr bwMode="auto">
          <a:xfrm>
            <a:off x="7718425" y="4267200"/>
            <a:ext cx="700088" cy="327025"/>
            <a:chOff x="4499" y="2722"/>
            <a:chExt cx="441" cy="206"/>
          </a:xfrm>
        </p:grpSpPr>
        <p:sp>
          <p:nvSpPr>
            <p:cNvPr id="177279" name="Rectangle 127"/>
            <p:cNvSpPr>
              <a:spLocks noChangeArrowheads="1"/>
            </p:cNvSpPr>
            <p:nvPr/>
          </p:nvSpPr>
          <p:spPr bwMode="auto">
            <a:xfrm>
              <a:off x="4499" y="2722"/>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80" name="Line 128"/>
            <p:cNvSpPr>
              <a:spLocks noChangeShapeType="1"/>
            </p:cNvSpPr>
            <p:nvPr/>
          </p:nvSpPr>
          <p:spPr bwMode="auto">
            <a:xfrm>
              <a:off x="4752" y="273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81" name="Line 129"/>
          <p:cNvSpPr>
            <a:spLocks noChangeShapeType="1"/>
          </p:cNvSpPr>
          <p:nvPr/>
        </p:nvSpPr>
        <p:spPr bwMode="auto">
          <a:xfrm>
            <a:off x="6138863" y="4441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82" name="Line 130"/>
          <p:cNvSpPr>
            <a:spLocks noChangeShapeType="1"/>
          </p:cNvSpPr>
          <p:nvPr/>
        </p:nvSpPr>
        <p:spPr bwMode="auto">
          <a:xfrm>
            <a:off x="7129463" y="44418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83" name="Line 131"/>
          <p:cNvSpPr>
            <a:spLocks noChangeShapeType="1"/>
          </p:cNvSpPr>
          <p:nvPr/>
        </p:nvSpPr>
        <p:spPr bwMode="auto">
          <a:xfrm>
            <a:off x="8120063" y="42894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84" name="Rectangle 132"/>
          <p:cNvSpPr>
            <a:spLocks noChangeArrowheads="1"/>
          </p:cNvSpPr>
          <p:nvPr/>
        </p:nvSpPr>
        <p:spPr bwMode="auto">
          <a:xfrm>
            <a:off x="5889625" y="47244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85" name="Group 133"/>
          <p:cNvGrpSpPr>
            <a:grpSpLocks/>
          </p:cNvGrpSpPr>
          <p:nvPr/>
        </p:nvGrpSpPr>
        <p:grpSpPr bwMode="auto">
          <a:xfrm>
            <a:off x="6651625" y="4724400"/>
            <a:ext cx="700088" cy="327025"/>
            <a:chOff x="3827" y="3010"/>
            <a:chExt cx="441" cy="206"/>
          </a:xfrm>
        </p:grpSpPr>
        <p:sp>
          <p:nvSpPr>
            <p:cNvPr id="177286" name="Rectangle 134"/>
            <p:cNvSpPr>
              <a:spLocks noChangeArrowheads="1"/>
            </p:cNvSpPr>
            <p:nvPr/>
          </p:nvSpPr>
          <p:spPr bwMode="auto">
            <a:xfrm>
              <a:off x="3827" y="301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87" name="Line 135"/>
            <p:cNvSpPr>
              <a:spLocks noChangeShapeType="1"/>
            </p:cNvSpPr>
            <p:nvPr/>
          </p:nvSpPr>
          <p:spPr bwMode="auto">
            <a:xfrm>
              <a:off x="4080" y="302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288" name="Group 136"/>
          <p:cNvGrpSpPr>
            <a:grpSpLocks/>
          </p:cNvGrpSpPr>
          <p:nvPr/>
        </p:nvGrpSpPr>
        <p:grpSpPr bwMode="auto">
          <a:xfrm>
            <a:off x="7718425" y="4724400"/>
            <a:ext cx="700088" cy="327025"/>
            <a:chOff x="4499" y="3010"/>
            <a:chExt cx="441" cy="206"/>
          </a:xfrm>
        </p:grpSpPr>
        <p:sp>
          <p:nvSpPr>
            <p:cNvPr id="177289" name="Rectangle 137"/>
            <p:cNvSpPr>
              <a:spLocks noChangeArrowheads="1"/>
            </p:cNvSpPr>
            <p:nvPr/>
          </p:nvSpPr>
          <p:spPr bwMode="auto">
            <a:xfrm>
              <a:off x="4499" y="3010"/>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0" name="Line 138"/>
            <p:cNvSpPr>
              <a:spLocks noChangeShapeType="1"/>
            </p:cNvSpPr>
            <p:nvPr/>
          </p:nvSpPr>
          <p:spPr bwMode="auto">
            <a:xfrm>
              <a:off x="4752" y="3024"/>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91" name="Line 139"/>
          <p:cNvSpPr>
            <a:spLocks noChangeShapeType="1"/>
          </p:cNvSpPr>
          <p:nvPr/>
        </p:nvSpPr>
        <p:spPr bwMode="auto">
          <a:xfrm>
            <a:off x="6138863" y="4899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2" name="Line 140"/>
          <p:cNvSpPr>
            <a:spLocks noChangeShapeType="1"/>
          </p:cNvSpPr>
          <p:nvPr/>
        </p:nvSpPr>
        <p:spPr bwMode="auto">
          <a:xfrm>
            <a:off x="7129463" y="48990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3" name="Line 141"/>
          <p:cNvSpPr>
            <a:spLocks noChangeShapeType="1"/>
          </p:cNvSpPr>
          <p:nvPr/>
        </p:nvSpPr>
        <p:spPr bwMode="auto">
          <a:xfrm>
            <a:off x="8120063" y="47466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4" name="Rectangle 142"/>
          <p:cNvSpPr>
            <a:spLocks noChangeArrowheads="1"/>
          </p:cNvSpPr>
          <p:nvPr/>
        </p:nvSpPr>
        <p:spPr bwMode="auto">
          <a:xfrm>
            <a:off x="5889625" y="5181600"/>
            <a:ext cx="471488" cy="32067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295" name="Group 143"/>
          <p:cNvGrpSpPr>
            <a:grpSpLocks/>
          </p:cNvGrpSpPr>
          <p:nvPr/>
        </p:nvGrpSpPr>
        <p:grpSpPr bwMode="auto">
          <a:xfrm>
            <a:off x="6651625" y="5181600"/>
            <a:ext cx="700088" cy="327025"/>
            <a:chOff x="3827" y="3298"/>
            <a:chExt cx="441" cy="206"/>
          </a:xfrm>
        </p:grpSpPr>
        <p:sp>
          <p:nvSpPr>
            <p:cNvPr id="177296" name="Rectangle 144"/>
            <p:cNvSpPr>
              <a:spLocks noChangeArrowheads="1"/>
            </p:cNvSpPr>
            <p:nvPr/>
          </p:nvSpPr>
          <p:spPr bwMode="auto">
            <a:xfrm>
              <a:off x="3827" y="3298"/>
              <a:ext cx="441" cy="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7" name="Line 145"/>
            <p:cNvSpPr>
              <a:spLocks noChangeShapeType="1"/>
            </p:cNvSpPr>
            <p:nvPr/>
          </p:nvSpPr>
          <p:spPr bwMode="auto">
            <a:xfrm>
              <a:off x="4080" y="3312"/>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298" name="Line 146"/>
          <p:cNvSpPr>
            <a:spLocks noChangeShapeType="1"/>
          </p:cNvSpPr>
          <p:nvPr/>
        </p:nvSpPr>
        <p:spPr bwMode="auto">
          <a:xfrm>
            <a:off x="6138863" y="5356225"/>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299" name="Line 147"/>
          <p:cNvSpPr>
            <a:spLocks noChangeShapeType="1"/>
          </p:cNvSpPr>
          <p:nvPr/>
        </p:nvSpPr>
        <p:spPr bwMode="auto">
          <a:xfrm>
            <a:off x="7053263" y="5203825"/>
            <a:ext cx="30480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00" name="Rectangle 148"/>
          <p:cNvSpPr>
            <a:spLocks noChangeArrowheads="1"/>
          </p:cNvSpPr>
          <p:nvPr/>
        </p:nvSpPr>
        <p:spPr bwMode="auto">
          <a:xfrm>
            <a:off x="865188" y="1887538"/>
            <a:ext cx="36195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0</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1</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2</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01" name="Rectangle 149"/>
          <p:cNvSpPr>
            <a:spLocks noChangeArrowheads="1"/>
          </p:cNvSpPr>
          <p:nvPr/>
        </p:nvSpPr>
        <p:spPr bwMode="auto">
          <a:xfrm>
            <a:off x="865188" y="4478338"/>
            <a:ext cx="361950"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0</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1</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02" name="Rectangle 150"/>
          <p:cNvSpPr>
            <a:spLocks noChangeArrowheads="1"/>
          </p:cNvSpPr>
          <p:nvPr/>
        </p:nvSpPr>
        <p:spPr bwMode="auto">
          <a:xfrm>
            <a:off x="5360988" y="1955800"/>
            <a:ext cx="36195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0</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1</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2</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3</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4</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5</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6</a:t>
            </a:r>
          </a:p>
          <a:p>
            <a:pPr eaLnBrk="0" fontAlgn="base" hangingPunct="0">
              <a:lnSpc>
                <a:spcPct val="105000"/>
              </a:lnSpc>
              <a:spcBef>
                <a:spcPct val="0"/>
              </a:spcBef>
              <a:spcAft>
                <a:spcPct val="0"/>
              </a:spcAft>
            </a:pPr>
            <a:r>
              <a:rPr kumimoji="1" lang="en-US" altLang="zh-TW" sz="2800">
                <a:solidFill>
                  <a:srgbClr val="000000"/>
                </a:solidFill>
                <a:latin typeface="Times New Roman" pitchFamily="18" charset="0"/>
                <a:ea typeface="新細明體" pitchFamily="18" charset="-120"/>
              </a:rPr>
              <a:t>7</a:t>
            </a:r>
          </a:p>
        </p:txBody>
      </p:sp>
      <p:sp>
        <p:nvSpPr>
          <p:cNvPr id="177303" name="Rectangle 151"/>
          <p:cNvSpPr>
            <a:spLocks noChangeArrowheads="1"/>
          </p:cNvSpPr>
          <p:nvPr/>
        </p:nvSpPr>
        <p:spPr bwMode="auto">
          <a:xfrm>
            <a:off x="2076450" y="19304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04" name="Rectangle 152"/>
          <p:cNvSpPr>
            <a:spLocks noChangeArrowheads="1"/>
          </p:cNvSpPr>
          <p:nvPr/>
        </p:nvSpPr>
        <p:spPr bwMode="auto">
          <a:xfrm>
            <a:off x="3100388" y="19335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05" name="Rectangle 153"/>
          <p:cNvSpPr>
            <a:spLocks noChangeArrowheads="1"/>
          </p:cNvSpPr>
          <p:nvPr/>
        </p:nvSpPr>
        <p:spPr bwMode="auto">
          <a:xfrm>
            <a:off x="4106863" y="19335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06" name="Rectangle 154"/>
          <p:cNvSpPr>
            <a:spLocks noChangeArrowheads="1"/>
          </p:cNvSpPr>
          <p:nvPr/>
        </p:nvSpPr>
        <p:spPr bwMode="auto">
          <a:xfrm>
            <a:off x="2092325" y="23812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07" name="Rectangle 155"/>
          <p:cNvSpPr>
            <a:spLocks noChangeArrowheads="1"/>
          </p:cNvSpPr>
          <p:nvPr/>
        </p:nvSpPr>
        <p:spPr bwMode="auto">
          <a:xfrm>
            <a:off x="3100388" y="2381250"/>
            <a:ext cx="401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08" name="Rectangle 156"/>
          <p:cNvSpPr>
            <a:spLocks noChangeArrowheads="1"/>
          </p:cNvSpPr>
          <p:nvPr/>
        </p:nvSpPr>
        <p:spPr bwMode="auto">
          <a:xfrm>
            <a:off x="4092575" y="23812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09" name="Rectangle 157"/>
          <p:cNvSpPr>
            <a:spLocks noChangeArrowheads="1"/>
          </p:cNvSpPr>
          <p:nvPr/>
        </p:nvSpPr>
        <p:spPr bwMode="auto">
          <a:xfrm>
            <a:off x="2092325" y="283051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10" name="Rectangle 158"/>
          <p:cNvSpPr>
            <a:spLocks noChangeArrowheads="1"/>
          </p:cNvSpPr>
          <p:nvPr/>
        </p:nvSpPr>
        <p:spPr bwMode="auto">
          <a:xfrm>
            <a:off x="3087688" y="283051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11" name="Rectangle 159"/>
          <p:cNvSpPr>
            <a:spLocks noChangeArrowheads="1"/>
          </p:cNvSpPr>
          <p:nvPr/>
        </p:nvSpPr>
        <p:spPr bwMode="auto">
          <a:xfrm>
            <a:off x="4092575" y="283051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12" name="Rectangle 160"/>
          <p:cNvSpPr>
            <a:spLocks noChangeArrowheads="1"/>
          </p:cNvSpPr>
          <p:nvPr/>
        </p:nvSpPr>
        <p:spPr bwMode="auto">
          <a:xfrm>
            <a:off x="2092325" y="33067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13" name="Rectangle 161"/>
          <p:cNvSpPr>
            <a:spLocks noChangeArrowheads="1"/>
          </p:cNvSpPr>
          <p:nvPr/>
        </p:nvSpPr>
        <p:spPr bwMode="auto">
          <a:xfrm>
            <a:off x="3086100" y="32797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14" name="Rectangle 162"/>
          <p:cNvSpPr>
            <a:spLocks noChangeArrowheads="1"/>
          </p:cNvSpPr>
          <p:nvPr/>
        </p:nvSpPr>
        <p:spPr bwMode="auto">
          <a:xfrm>
            <a:off x="4106863" y="32797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15" name="Rectangle 163"/>
          <p:cNvSpPr>
            <a:spLocks noChangeArrowheads="1"/>
          </p:cNvSpPr>
          <p:nvPr/>
        </p:nvSpPr>
        <p:spPr bwMode="auto">
          <a:xfrm>
            <a:off x="2743200" y="3819525"/>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1</a:t>
            </a:r>
          </a:p>
        </p:txBody>
      </p:sp>
      <p:sp>
        <p:nvSpPr>
          <p:cNvPr id="177316" name="Rectangle 164"/>
          <p:cNvSpPr>
            <a:spLocks noChangeArrowheads="1"/>
          </p:cNvSpPr>
          <p:nvPr/>
        </p:nvSpPr>
        <p:spPr bwMode="auto">
          <a:xfrm>
            <a:off x="2092325" y="45307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17" name="Rectangle 165"/>
          <p:cNvSpPr>
            <a:spLocks noChangeArrowheads="1"/>
          </p:cNvSpPr>
          <p:nvPr/>
        </p:nvSpPr>
        <p:spPr bwMode="auto">
          <a:xfrm>
            <a:off x="2092325" y="49657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18" name="Rectangle 166"/>
          <p:cNvSpPr>
            <a:spLocks noChangeArrowheads="1"/>
          </p:cNvSpPr>
          <p:nvPr/>
        </p:nvSpPr>
        <p:spPr bwMode="auto">
          <a:xfrm>
            <a:off x="3098800" y="4967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19" name="Rectangle 167"/>
          <p:cNvSpPr>
            <a:spLocks noChangeArrowheads="1"/>
          </p:cNvSpPr>
          <p:nvPr/>
        </p:nvSpPr>
        <p:spPr bwMode="auto">
          <a:xfrm>
            <a:off x="2306638" y="5724525"/>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3</a:t>
            </a:r>
          </a:p>
        </p:txBody>
      </p:sp>
      <p:sp>
        <p:nvSpPr>
          <p:cNvPr id="177320" name="Rectangle 168"/>
          <p:cNvSpPr>
            <a:spLocks noChangeArrowheads="1"/>
          </p:cNvSpPr>
          <p:nvPr/>
        </p:nvSpPr>
        <p:spPr bwMode="auto">
          <a:xfrm>
            <a:off x="6678613" y="1919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21" name="Rectangle 169"/>
          <p:cNvSpPr>
            <a:spLocks noChangeArrowheads="1"/>
          </p:cNvSpPr>
          <p:nvPr/>
        </p:nvSpPr>
        <p:spPr bwMode="auto">
          <a:xfrm>
            <a:off x="7740650" y="19335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22" name="Rectangle 170"/>
          <p:cNvSpPr>
            <a:spLocks noChangeArrowheads="1"/>
          </p:cNvSpPr>
          <p:nvPr/>
        </p:nvSpPr>
        <p:spPr bwMode="auto">
          <a:xfrm>
            <a:off x="6692900" y="23812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23" name="Rectangle 171"/>
          <p:cNvSpPr>
            <a:spLocks noChangeArrowheads="1"/>
          </p:cNvSpPr>
          <p:nvPr/>
        </p:nvSpPr>
        <p:spPr bwMode="auto">
          <a:xfrm>
            <a:off x="7739063" y="238283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24" name="Rectangle 172"/>
          <p:cNvSpPr>
            <a:spLocks noChangeArrowheads="1"/>
          </p:cNvSpPr>
          <p:nvPr/>
        </p:nvSpPr>
        <p:spPr bwMode="auto">
          <a:xfrm>
            <a:off x="6680200" y="284321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25" name="Rectangle 173"/>
          <p:cNvSpPr>
            <a:spLocks noChangeArrowheads="1"/>
          </p:cNvSpPr>
          <p:nvPr/>
        </p:nvSpPr>
        <p:spPr bwMode="auto">
          <a:xfrm>
            <a:off x="7726363" y="284480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26" name="Rectangle 174"/>
          <p:cNvSpPr>
            <a:spLocks noChangeArrowheads="1"/>
          </p:cNvSpPr>
          <p:nvPr/>
        </p:nvSpPr>
        <p:spPr bwMode="auto">
          <a:xfrm>
            <a:off x="6664325" y="32940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27" name="Rectangle 175"/>
          <p:cNvSpPr>
            <a:spLocks noChangeArrowheads="1"/>
          </p:cNvSpPr>
          <p:nvPr/>
        </p:nvSpPr>
        <p:spPr bwMode="auto">
          <a:xfrm>
            <a:off x="7753350" y="32940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28" name="Rectangle 176"/>
          <p:cNvSpPr>
            <a:spLocks noChangeArrowheads="1"/>
          </p:cNvSpPr>
          <p:nvPr/>
        </p:nvSpPr>
        <p:spPr bwMode="auto">
          <a:xfrm>
            <a:off x="6678613" y="37560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5</a:t>
            </a:r>
          </a:p>
        </p:txBody>
      </p:sp>
      <p:sp>
        <p:nvSpPr>
          <p:cNvPr id="177329" name="Rectangle 177"/>
          <p:cNvSpPr>
            <a:spLocks noChangeArrowheads="1"/>
          </p:cNvSpPr>
          <p:nvPr/>
        </p:nvSpPr>
        <p:spPr bwMode="auto">
          <a:xfrm>
            <a:off x="6665913" y="42322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4</a:t>
            </a:r>
          </a:p>
        </p:txBody>
      </p:sp>
      <p:sp>
        <p:nvSpPr>
          <p:cNvPr id="177330" name="Rectangle 178"/>
          <p:cNvSpPr>
            <a:spLocks noChangeArrowheads="1"/>
          </p:cNvSpPr>
          <p:nvPr/>
        </p:nvSpPr>
        <p:spPr bwMode="auto">
          <a:xfrm>
            <a:off x="7727950" y="420528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6</a:t>
            </a:r>
          </a:p>
        </p:txBody>
      </p:sp>
      <p:sp>
        <p:nvSpPr>
          <p:cNvPr id="177331" name="Rectangle 179"/>
          <p:cNvSpPr>
            <a:spLocks noChangeArrowheads="1"/>
          </p:cNvSpPr>
          <p:nvPr/>
        </p:nvSpPr>
        <p:spPr bwMode="auto">
          <a:xfrm>
            <a:off x="6680200" y="46672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5</a:t>
            </a:r>
          </a:p>
        </p:txBody>
      </p:sp>
      <p:sp>
        <p:nvSpPr>
          <p:cNvPr id="177332" name="Rectangle 180"/>
          <p:cNvSpPr>
            <a:spLocks noChangeArrowheads="1"/>
          </p:cNvSpPr>
          <p:nvPr/>
        </p:nvSpPr>
        <p:spPr bwMode="auto">
          <a:xfrm>
            <a:off x="7753350" y="46672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7</a:t>
            </a:r>
          </a:p>
        </p:txBody>
      </p:sp>
      <p:sp>
        <p:nvSpPr>
          <p:cNvPr id="177333" name="Rectangle 181"/>
          <p:cNvSpPr>
            <a:spLocks noChangeArrowheads="1"/>
          </p:cNvSpPr>
          <p:nvPr/>
        </p:nvSpPr>
        <p:spPr bwMode="auto">
          <a:xfrm>
            <a:off x="6675438" y="513873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6</a:t>
            </a:r>
          </a:p>
        </p:txBody>
      </p:sp>
      <p:sp>
        <p:nvSpPr>
          <p:cNvPr id="177334" name="Rectangle 182"/>
          <p:cNvSpPr>
            <a:spLocks noChangeArrowheads="1"/>
          </p:cNvSpPr>
          <p:nvPr/>
        </p:nvSpPr>
        <p:spPr bwMode="auto">
          <a:xfrm>
            <a:off x="6702425" y="5629275"/>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G</a:t>
            </a:r>
            <a:r>
              <a:rPr kumimoji="1" lang="en-US" altLang="zh-TW" sz="1600">
                <a:solidFill>
                  <a:srgbClr val="000000"/>
                </a:solidFill>
                <a:latin typeface="Times New Roman" pitchFamily="18" charset="0"/>
                <a:ea typeface="新細明體" pitchFamily="18" charset="-120"/>
              </a:rPr>
              <a:t>4</a:t>
            </a:r>
          </a:p>
        </p:txBody>
      </p:sp>
      <p:sp>
        <p:nvSpPr>
          <p:cNvPr id="177335" name="Oval 183"/>
          <p:cNvSpPr>
            <a:spLocks noChangeArrowheads="1"/>
          </p:cNvSpPr>
          <p:nvPr/>
        </p:nvSpPr>
        <p:spPr bwMode="auto">
          <a:xfrm>
            <a:off x="2538413" y="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36" name="Oval 184"/>
          <p:cNvSpPr>
            <a:spLocks noChangeArrowheads="1"/>
          </p:cNvSpPr>
          <p:nvPr/>
        </p:nvSpPr>
        <p:spPr bwMode="auto">
          <a:xfrm>
            <a:off x="1852613" y="76200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37" name="Oval 185"/>
          <p:cNvSpPr>
            <a:spLocks noChangeArrowheads="1"/>
          </p:cNvSpPr>
          <p:nvPr/>
        </p:nvSpPr>
        <p:spPr bwMode="auto">
          <a:xfrm>
            <a:off x="3224213" y="76200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38" name="Oval 186"/>
          <p:cNvSpPr>
            <a:spLocks noChangeArrowheads="1"/>
          </p:cNvSpPr>
          <p:nvPr/>
        </p:nvSpPr>
        <p:spPr bwMode="auto">
          <a:xfrm>
            <a:off x="2538413" y="137160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3</a:t>
            </a:r>
          </a:p>
        </p:txBody>
      </p:sp>
      <p:sp>
        <p:nvSpPr>
          <p:cNvPr id="177339" name="Line 187"/>
          <p:cNvSpPr>
            <a:spLocks noChangeShapeType="1"/>
          </p:cNvSpPr>
          <p:nvPr/>
        </p:nvSpPr>
        <p:spPr bwMode="auto">
          <a:xfrm>
            <a:off x="2760663" y="450850"/>
            <a:ext cx="0" cy="9144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0" name="Line 188"/>
          <p:cNvSpPr>
            <a:spLocks noChangeShapeType="1"/>
          </p:cNvSpPr>
          <p:nvPr/>
        </p:nvSpPr>
        <p:spPr bwMode="auto">
          <a:xfrm>
            <a:off x="2303463" y="984250"/>
            <a:ext cx="9144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1" name="Line 189"/>
          <p:cNvSpPr>
            <a:spLocks noChangeShapeType="1"/>
          </p:cNvSpPr>
          <p:nvPr/>
        </p:nvSpPr>
        <p:spPr bwMode="auto">
          <a:xfrm flipH="1">
            <a:off x="2192338" y="374650"/>
            <a:ext cx="407987" cy="4349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2" name="Line 190"/>
          <p:cNvSpPr>
            <a:spLocks noChangeShapeType="1"/>
          </p:cNvSpPr>
          <p:nvPr/>
        </p:nvSpPr>
        <p:spPr bwMode="auto">
          <a:xfrm>
            <a:off x="2913063" y="374650"/>
            <a:ext cx="422275" cy="4349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3" name="Line 191"/>
          <p:cNvSpPr>
            <a:spLocks noChangeShapeType="1"/>
          </p:cNvSpPr>
          <p:nvPr/>
        </p:nvSpPr>
        <p:spPr bwMode="auto">
          <a:xfrm>
            <a:off x="2178050" y="1190625"/>
            <a:ext cx="354013" cy="31273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4" name="Line 192"/>
          <p:cNvSpPr>
            <a:spLocks noChangeShapeType="1"/>
          </p:cNvSpPr>
          <p:nvPr/>
        </p:nvSpPr>
        <p:spPr bwMode="auto">
          <a:xfrm flipH="1">
            <a:off x="2967038" y="1163638"/>
            <a:ext cx="327025" cy="33972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5" name="Oval 193"/>
          <p:cNvSpPr>
            <a:spLocks noChangeArrowheads="1"/>
          </p:cNvSpPr>
          <p:nvPr/>
        </p:nvSpPr>
        <p:spPr bwMode="auto">
          <a:xfrm>
            <a:off x="4311650" y="3822700"/>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0</a:t>
            </a:r>
          </a:p>
        </p:txBody>
      </p:sp>
      <p:sp>
        <p:nvSpPr>
          <p:cNvPr id="177346" name="Oval 194"/>
          <p:cNvSpPr>
            <a:spLocks noChangeArrowheads="1"/>
          </p:cNvSpPr>
          <p:nvPr/>
        </p:nvSpPr>
        <p:spPr bwMode="auto">
          <a:xfrm>
            <a:off x="4310063" y="4926013"/>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1</a:t>
            </a:r>
          </a:p>
        </p:txBody>
      </p:sp>
      <p:sp>
        <p:nvSpPr>
          <p:cNvPr id="177347" name="Oval 195"/>
          <p:cNvSpPr>
            <a:spLocks noChangeArrowheads="1"/>
          </p:cNvSpPr>
          <p:nvPr/>
        </p:nvSpPr>
        <p:spPr bwMode="auto">
          <a:xfrm>
            <a:off x="4325938" y="5945188"/>
            <a:ext cx="444500" cy="444500"/>
          </a:xfrm>
          <a:prstGeom prst="ellipse">
            <a:avLst/>
          </a:prstGeom>
          <a:solidFill>
            <a:schemeClr val="bg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fontAlgn="base" hangingPunct="0">
              <a:spcBef>
                <a:spcPct val="0"/>
              </a:spcBef>
              <a:spcAft>
                <a:spcPct val="0"/>
              </a:spcAft>
            </a:pPr>
            <a:r>
              <a:rPr kumimoji="1" lang="en-US" altLang="zh-TW" sz="2800">
                <a:solidFill>
                  <a:srgbClr val="000000"/>
                </a:solidFill>
                <a:latin typeface="Times New Roman" pitchFamily="18" charset="0"/>
                <a:ea typeface="新細明體" pitchFamily="18" charset="-120"/>
              </a:rPr>
              <a:t>2</a:t>
            </a:r>
          </a:p>
        </p:txBody>
      </p:sp>
      <p:sp>
        <p:nvSpPr>
          <p:cNvPr id="177348" name="Line 196"/>
          <p:cNvSpPr>
            <a:spLocks noChangeShapeType="1"/>
          </p:cNvSpPr>
          <p:nvPr/>
        </p:nvSpPr>
        <p:spPr bwMode="auto">
          <a:xfrm>
            <a:off x="4548188" y="5381625"/>
            <a:ext cx="0" cy="558800"/>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49" name="Line 197"/>
          <p:cNvSpPr>
            <a:spLocks noChangeShapeType="1"/>
          </p:cNvSpPr>
          <p:nvPr/>
        </p:nvSpPr>
        <p:spPr bwMode="auto">
          <a:xfrm flipV="1">
            <a:off x="4725988" y="4211638"/>
            <a:ext cx="0" cy="720725"/>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50" name="Line 198"/>
          <p:cNvSpPr>
            <a:spLocks noChangeShapeType="1"/>
          </p:cNvSpPr>
          <p:nvPr/>
        </p:nvSpPr>
        <p:spPr bwMode="auto">
          <a:xfrm>
            <a:off x="4357688" y="4238625"/>
            <a:ext cx="0" cy="735013"/>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351" name="Group 199"/>
          <p:cNvGrpSpPr>
            <a:grpSpLocks/>
          </p:cNvGrpSpPr>
          <p:nvPr/>
        </p:nvGrpSpPr>
        <p:grpSpPr bwMode="auto">
          <a:xfrm>
            <a:off x="5521325" y="0"/>
            <a:ext cx="2854325" cy="2143125"/>
            <a:chOff x="636" y="409"/>
            <a:chExt cx="3240" cy="3461"/>
          </a:xfrm>
        </p:grpSpPr>
        <p:sp>
          <p:nvSpPr>
            <p:cNvPr id="177352" name="Oval 200"/>
            <p:cNvSpPr>
              <a:spLocks noChangeArrowheads="1"/>
            </p:cNvSpPr>
            <p:nvPr/>
          </p:nvSpPr>
          <p:spPr bwMode="auto">
            <a:xfrm>
              <a:off x="1920" y="13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1</a:t>
              </a:r>
            </a:p>
          </p:txBody>
        </p:sp>
        <p:sp>
          <p:nvSpPr>
            <p:cNvPr id="177353" name="Line 201"/>
            <p:cNvSpPr>
              <a:spLocks noChangeShapeType="1"/>
            </p:cNvSpPr>
            <p:nvPr/>
          </p:nvSpPr>
          <p:spPr bwMode="auto">
            <a:xfrm>
              <a:off x="1728" y="948"/>
              <a:ext cx="300" cy="4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54" name="Line 202"/>
            <p:cNvSpPr>
              <a:spLocks noChangeShapeType="1"/>
            </p:cNvSpPr>
            <p:nvPr/>
          </p:nvSpPr>
          <p:spPr bwMode="auto">
            <a:xfrm flipH="1">
              <a:off x="1812" y="1704"/>
              <a:ext cx="204"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nvGrpSpPr>
            <p:cNvPr id="177355" name="Group 203"/>
            <p:cNvGrpSpPr>
              <a:grpSpLocks/>
            </p:cNvGrpSpPr>
            <p:nvPr/>
          </p:nvGrpSpPr>
          <p:grpSpPr bwMode="auto">
            <a:xfrm>
              <a:off x="864" y="612"/>
              <a:ext cx="960" cy="1824"/>
              <a:chOff x="852" y="1116"/>
              <a:chExt cx="960" cy="1824"/>
            </a:xfrm>
          </p:grpSpPr>
          <p:sp>
            <p:nvSpPr>
              <p:cNvPr id="177356" name="Oval 204"/>
              <p:cNvSpPr>
                <a:spLocks noChangeArrowheads="1"/>
              </p:cNvSpPr>
              <p:nvPr/>
            </p:nvSpPr>
            <p:spPr bwMode="auto">
              <a:xfrm>
                <a:off x="1356" y="1116"/>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0</a:t>
                </a:r>
              </a:p>
            </p:txBody>
          </p:sp>
          <p:sp>
            <p:nvSpPr>
              <p:cNvPr id="177357" name="Oval 205"/>
              <p:cNvSpPr>
                <a:spLocks noChangeArrowheads="1"/>
              </p:cNvSpPr>
              <p:nvPr/>
            </p:nvSpPr>
            <p:spPr bwMode="auto">
              <a:xfrm>
                <a:off x="852" y="1848"/>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2</a:t>
                </a:r>
              </a:p>
            </p:txBody>
          </p:sp>
          <p:sp>
            <p:nvSpPr>
              <p:cNvPr id="177358" name="Oval 206"/>
              <p:cNvSpPr>
                <a:spLocks noChangeArrowheads="1"/>
              </p:cNvSpPr>
              <p:nvPr/>
            </p:nvSpPr>
            <p:spPr bwMode="auto">
              <a:xfrm>
                <a:off x="1392" y="25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3</a:t>
                </a:r>
              </a:p>
            </p:txBody>
          </p:sp>
          <p:sp>
            <p:nvSpPr>
              <p:cNvPr id="177359" name="Line 207"/>
              <p:cNvSpPr>
                <a:spLocks noChangeShapeType="1"/>
              </p:cNvSpPr>
              <p:nvPr/>
            </p:nvSpPr>
            <p:spPr bwMode="auto">
              <a:xfrm flipH="1">
                <a:off x="1140" y="1476"/>
                <a:ext cx="276"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60" name="Line 208"/>
              <p:cNvSpPr>
                <a:spLocks noChangeShapeType="1"/>
              </p:cNvSpPr>
              <p:nvPr/>
            </p:nvSpPr>
            <p:spPr bwMode="auto">
              <a:xfrm>
                <a:off x="1176" y="2220"/>
                <a:ext cx="216"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grpSp>
          <p:nvGrpSpPr>
            <p:cNvPr id="177361" name="Group 209"/>
            <p:cNvGrpSpPr>
              <a:grpSpLocks/>
            </p:cNvGrpSpPr>
            <p:nvPr/>
          </p:nvGrpSpPr>
          <p:grpSpPr bwMode="auto">
            <a:xfrm>
              <a:off x="2916" y="576"/>
              <a:ext cx="960" cy="1824"/>
              <a:chOff x="852" y="1116"/>
              <a:chExt cx="960" cy="1824"/>
            </a:xfrm>
          </p:grpSpPr>
          <p:sp>
            <p:nvSpPr>
              <p:cNvPr id="177362" name="Oval 210"/>
              <p:cNvSpPr>
                <a:spLocks noChangeArrowheads="1"/>
              </p:cNvSpPr>
              <p:nvPr/>
            </p:nvSpPr>
            <p:spPr bwMode="auto">
              <a:xfrm>
                <a:off x="1356" y="1116"/>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4</a:t>
                </a:r>
              </a:p>
            </p:txBody>
          </p:sp>
          <p:sp>
            <p:nvSpPr>
              <p:cNvPr id="177363" name="Oval 211"/>
              <p:cNvSpPr>
                <a:spLocks noChangeArrowheads="1"/>
              </p:cNvSpPr>
              <p:nvPr/>
            </p:nvSpPr>
            <p:spPr bwMode="auto">
              <a:xfrm>
                <a:off x="852" y="1848"/>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5</a:t>
                </a:r>
              </a:p>
            </p:txBody>
          </p:sp>
          <p:sp>
            <p:nvSpPr>
              <p:cNvPr id="177364" name="Oval 212"/>
              <p:cNvSpPr>
                <a:spLocks noChangeArrowheads="1"/>
              </p:cNvSpPr>
              <p:nvPr/>
            </p:nvSpPr>
            <p:spPr bwMode="auto">
              <a:xfrm>
                <a:off x="1392" y="2532"/>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6</a:t>
                </a:r>
              </a:p>
            </p:txBody>
          </p:sp>
          <p:sp>
            <p:nvSpPr>
              <p:cNvPr id="177365" name="Line 213"/>
              <p:cNvSpPr>
                <a:spLocks noChangeShapeType="1"/>
              </p:cNvSpPr>
              <p:nvPr/>
            </p:nvSpPr>
            <p:spPr bwMode="auto">
              <a:xfrm flipH="1">
                <a:off x="1140" y="1476"/>
                <a:ext cx="276"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66" name="Line 214"/>
              <p:cNvSpPr>
                <a:spLocks noChangeShapeType="1"/>
              </p:cNvSpPr>
              <p:nvPr/>
            </p:nvSpPr>
            <p:spPr bwMode="auto">
              <a:xfrm>
                <a:off x="1176" y="2220"/>
                <a:ext cx="216" cy="4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grpSp>
        <p:sp>
          <p:nvSpPr>
            <p:cNvPr id="177367" name="Oval 215"/>
            <p:cNvSpPr>
              <a:spLocks noChangeArrowheads="1"/>
            </p:cNvSpPr>
            <p:nvPr/>
          </p:nvSpPr>
          <p:spPr bwMode="auto">
            <a:xfrm>
              <a:off x="2988" y="2940"/>
              <a:ext cx="420" cy="40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TW" sz="2400" b="1">
                  <a:solidFill>
                    <a:srgbClr val="000000"/>
                  </a:solidFill>
                  <a:latin typeface="Times New Roman" pitchFamily="18" charset="0"/>
                  <a:ea typeface="新細明體" pitchFamily="18" charset="-120"/>
                </a:rPr>
                <a:t>7</a:t>
              </a:r>
            </a:p>
          </p:txBody>
        </p:sp>
        <p:sp>
          <p:nvSpPr>
            <p:cNvPr id="177368" name="Line 216"/>
            <p:cNvSpPr>
              <a:spLocks noChangeShapeType="1"/>
            </p:cNvSpPr>
            <p:nvPr/>
          </p:nvSpPr>
          <p:spPr bwMode="auto">
            <a:xfrm flipH="1">
              <a:off x="3312" y="2388"/>
              <a:ext cx="252" cy="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a:solidFill>
                  <a:srgbClr val="000000"/>
                </a:solidFill>
              </a:endParaRPr>
            </a:p>
          </p:txBody>
        </p:sp>
        <p:sp>
          <p:nvSpPr>
            <p:cNvPr id="177369" name="Text Box 217"/>
            <p:cNvSpPr txBox="1">
              <a:spLocks noChangeArrowheads="1"/>
            </p:cNvSpPr>
            <p:nvPr/>
          </p:nvSpPr>
          <p:spPr bwMode="auto">
            <a:xfrm>
              <a:off x="636" y="409"/>
              <a:ext cx="209" cy="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a:solidFill>
                  <a:srgbClr val="000000"/>
                </a:solidFill>
                <a:latin typeface="Times New Roman" pitchFamily="18" charset="0"/>
                <a:ea typeface="新細明體" pitchFamily="18" charset="-120"/>
              </a:endParaRPr>
            </a:p>
          </p:txBody>
        </p:sp>
        <p:sp>
          <p:nvSpPr>
            <p:cNvPr id="177370" name="Rectangle 218"/>
            <p:cNvSpPr>
              <a:spLocks noChangeArrowheads="1"/>
            </p:cNvSpPr>
            <p:nvPr/>
          </p:nvSpPr>
          <p:spPr bwMode="auto">
            <a:xfrm>
              <a:off x="2726" y="494"/>
              <a:ext cx="209"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baseline="-25000">
                <a:solidFill>
                  <a:srgbClr val="000000"/>
                </a:solidFill>
                <a:latin typeface="Times New Roman" pitchFamily="18" charset="0"/>
                <a:ea typeface="新細明體" pitchFamily="18" charset="-120"/>
              </a:endParaRPr>
            </a:p>
          </p:txBody>
        </p:sp>
        <p:sp>
          <p:nvSpPr>
            <p:cNvPr id="177371" name="Rectangle 219"/>
            <p:cNvSpPr>
              <a:spLocks noChangeArrowheads="1"/>
            </p:cNvSpPr>
            <p:nvPr/>
          </p:nvSpPr>
          <p:spPr bwMode="auto">
            <a:xfrm>
              <a:off x="2525" y="3327"/>
              <a:ext cx="209"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endParaRPr kumimoji="1" lang="en-US" sz="2400" b="1" baseline="-25000">
                <a:solidFill>
                  <a:srgbClr val="000000"/>
                </a:solidFill>
                <a:latin typeface="Times New Roman" pitchFamily="18" charset="0"/>
                <a:ea typeface="新細明體" pitchFamily="18" charset="-120"/>
              </a:endParaRPr>
            </a:p>
          </p:txBody>
        </p:sp>
      </p:grpSp>
      <p:sp>
        <p:nvSpPr>
          <p:cNvPr id="177372" name="Text Box 220"/>
          <p:cNvSpPr txBox="1">
            <a:spLocks noChangeArrowheads="1"/>
          </p:cNvSpPr>
          <p:nvPr/>
        </p:nvSpPr>
        <p:spPr bwMode="auto">
          <a:xfrm>
            <a:off x="428625" y="6461125"/>
            <a:ext cx="8715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kumimoji="1" lang="en-US" altLang="zh-TW" sz="2000">
                <a:solidFill>
                  <a:srgbClr val="000000"/>
                </a:solidFill>
                <a:latin typeface="Times New Roman" pitchFamily="18" charset="0"/>
                <a:ea typeface="新細明體" pitchFamily="18" charset="-120"/>
              </a:rPr>
              <a:t>An undirected graph with n vertices and e edges ==&gt; </a:t>
            </a:r>
            <a:r>
              <a:rPr kumimoji="1" lang="en-US" altLang="zh-TW" sz="2000">
                <a:solidFill>
                  <a:srgbClr val="CC3300"/>
                </a:solidFill>
                <a:latin typeface="Times New Roman" pitchFamily="18" charset="0"/>
                <a:ea typeface="新細明體" pitchFamily="18" charset="-120"/>
              </a:rPr>
              <a:t>n</a:t>
            </a:r>
            <a:r>
              <a:rPr kumimoji="1" lang="en-US" altLang="zh-TW" sz="2000">
                <a:solidFill>
                  <a:srgbClr val="000000"/>
                </a:solidFill>
                <a:latin typeface="Times New Roman" pitchFamily="18" charset="0"/>
                <a:ea typeface="新細明體" pitchFamily="18" charset="-120"/>
              </a:rPr>
              <a:t> head nodes and </a:t>
            </a:r>
            <a:r>
              <a:rPr kumimoji="1" lang="en-US" altLang="zh-TW" sz="2000">
                <a:solidFill>
                  <a:srgbClr val="CC3300"/>
                </a:solidFill>
                <a:latin typeface="Times New Roman" pitchFamily="18" charset="0"/>
                <a:ea typeface="新細明體" pitchFamily="18" charset="-120"/>
              </a:rPr>
              <a:t>2e</a:t>
            </a:r>
            <a:r>
              <a:rPr kumimoji="1" lang="en-US" altLang="zh-TW" sz="2000">
                <a:solidFill>
                  <a:srgbClr val="000000"/>
                </a:solidFill>
                <a:latin typeface="Times New Roman" pitchFamily="18" charset="0"/>
                <a:ea typeface="新細明體" pitchFamily="18" charset="-120"/>
              </a:rPr>
              <a:t> list nodes</a:t>
            </a:r>
            <a:endParaRPr kumimoji="1" lang="en-US" altLang="zh-TW" sz="2400">
              <a:solidFill>
                <a:srgbClr val="000000"/>
              </a:solidFill>
              <a:latin typeface="Times New Roman" pitchFamily="18" charset="0"/>
              <a:ea typeface="新細明體" pitchFamily="18" charset="-120"/>
            </a:endParaRPr>
          </a:p>
        </p:txBody>
      </p:sp>
    </p:spTree>
    <p:extLst>
      <p:ext uri="{BB962C8B-B14F-4D97-AF65-F5344CB8AC3E}">
        <p14:creationId xmlns:p14="http://schemas.microsoft.com/office/powerpoint/2010/main" val="36059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u="none" strike="noStrike" baseline="0" dirty="0">
                <a:latin typeface="TimesNewRomanPS-BoldMT"/>
              </a:rPr>
              <a:t>Topological Sort</a:t>
            </a:r>
            <a:endParaRPr lang="en-US" dirty="0"/>
          </a:p>
        </p:txBody>
      </p:sp>
      <p:sp>
        <p:nvSpPr>
          <p:cNvPr id="3" name="Rectangle 2"/>
          <p:cNvSpPr/>
          <p:nvPr/>
        </p:nvSpPr>
        <p:spPr>
          <a:xfrm>
            <a:off x="685800" y="1676400"/>
            <a:ext cx="8001000" cy="1477328"/>
          </a:xfrm>
          <a:prstGeom prst="rect">
            <a:avLst/>
          </a:prstGeom>
        </p:spPr>
        <p:txBody>
          <a:bodyPr wrap="square">
            <a:spAutoFit/>
          </a:bodyPr>
          <a:lstStyle/>
          <a:p>
            <a:pPr marL="285750" indent="-285750">
              <a:buFont typeface="Arial" pitchFamily="34" charset="0"/>
              <a:buChar char="•"/>
            </a:pPr>
            <a:r>
              <a:rPr lang="en-US" b="0" i="0" u="none" strike="noStrike" baseline="0" dirty="0">
                <a:latin typeface="TimesNewRomanPSMT"/>
              </a:rPr>
              <a:t>A </a:t>
            </a:r>
            <a:r>
              <a:rPr lang="en-US" b="1" i="0" u="none" strike="noStrike" baseline="0" dirty="0">
                <a:latin typeface="TimesNewRomanPS-BoldMT"/>
              </a:rPr>
              <a:t>topological sort </a:t>
            </a:r>
            <a:r>
              <a:rPr lang="en-US" b="0" i="0" u="none" strike="noStrike" baseline="0" dirty="0">
                <a:latin typeface="TimesNewRomanPSMT"/>
              </a:rPr>
              <a:t>is a linear ordering of vertices in a directed acyclic graph such that if there is a path from V</a:t>
            </a:r>
            <a:r>
              <a:rPr lang="en-US" sz="800" b="0" i="0" u="none" strike="noStrike" baseline="0" dirty="0">
                <a:latin typeface="TimesNewRomanPSMT"/>
              </a:rPr>
              <a:t>i </a:t>
            </a:r>
            <a:r>
              <a:rPr lang="en-US" b="0" i="0" u="none" strike="noStrike" baseline="0" dirty="0">
                <a:latin typeface="TimesNewRomanPSMT"/>
              </a:rPr>
              <a:t>to </a:t>
            </a:r>
            <a:r>
              <a:rPr lang="en-US" b="0" i="0" u="none" strike="noStrike" baseline="0" dirty="0" err="1">
                <a:latin typeface="TimesNewRomanPSMT"/>
              </a:rPr>
              <a:t>V</a:t>
            </a:r>
            <a:r>
              <a:rPr lang="en-US" sz="800" b="0" i="0" u="none" strike="noStrike" baseline="0" dirty="0" err="1">
                <a:latin typeface="TimesNewRomanPSMT"/>
              </a:rPr>
              <a:t>j</a:t>
            </a:r>
            <a:r>
              <a:rPr lang="en-US" b="0" i="0" u="none" strike="noStrike" baseline="0" dirty="0">
                <a:latin typeface="TimesNewRomanPSMT"/>
              </a:rPr>
              <a:t>, then </a:t>
            </a:r>
            <a:r>
              <a:rPr lang="en-US" b="0" i="0" u="none" strike="noStrike" baseline="0" dirty="0" err="1">
                <a:latin typeface="TimesNewRomanPSMT"/>
              </a:rPr>
              <a:t>V</a:t>
            </a:r>
            <a:r>
              <a:rPr lang="en-US" sz="800" b="0" i="0" u="none" strike="noStrike" baseline="0" dirty="0" err="1">
                <a:latin typeface="TimesNewRomanPSMT"/>
              </a:rPr>
              <a:t>j</a:t>
            </a:r>
            <a:r>
              <a:rPr lang="en-US" sz="800" b="0" i="0" u="none" strike="noStrike" baseline="0" dirty="0">
                <a:latin typeface="TimesNewRomanPSMT"/>
              </a:rPr>
              <a:t> </a:t>
            </a:r>
            <a:r>
              <a:rPr lang="en-US" b="0" i="0" u="none" strike="noStrike" baseline="0" dirty="0">
                <a:latin typeface="TimesNewRomanPSMT"/>
              </a:rPr>
              <a:t>appears after V</a:t>
            </a:r>
            <a:r>
              <a:rPr lang="en-US" sz="800" b="0" i="0" u="none" strike="noStrike" baseline="0" dirty="0">
                <a:latin typeface="TimesNewRomanPSMT"/>
              </a:rPr>
              <a:t>i </a:t>
            </a:r>
            <a:r>
              <a:rPr lang="en-US" b="0" i="0" u="none" strike="noStrike" baseline="0" dirty="0">
                <a:latin typeface="TimesNewRomanPSMT"/>
              </a:rPr>
              <a:t>in the linear ordering.</a:t>
            </a:r>
          </a:p>
          <a:p>
            <a:pPr marL="285750" indent="-285750">
              <a:buFont typeface="Arial" pitchFamily="34" charset="0"/>
              <a:buChar char="•"/>
            </a:pPr>
            <a:r>
              <a:rPr lang="en-US" b="0" i="0" u="none" strike="noStrike" baseline="0" dirty="0">
                <a:latin typeface="TimesNewRomanPSMT"/>
              </a:rPr>
              <a:t>Topological ordering is not possible. If the graph has a cycle, since for two vertices v and w on the cycle, v precedes w and w precedes v.</a:t>
            </a:r>
            <a:endParaRPr lang="en-US" dirty="0"/>
          </a:p>
        </p:txBody>
      </p:sp>
    </p:spTree>
    <p:extLst>
      <p:ext uri="{BB962C8B-B14F-4D97-AF65-F5344CB8AC3E}">
        <p14:creationId xmlns:p14="http://schemas.microsoft.com/office/powerpoint/2010/main" val="233599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305342"/>
            <a:ext cx="8382000" cy="2862322"/>
          </a:xfrm>
          <a:prstGeom prst="rect">
            <a:avLst/>
          </a:prstGeom>
        </p:spPr>
        <p:txBody>
          <a:bodyPr wrap="square">
            <a:spAutoFit/>
          </a:bodyPr>
          <a:lstStyle/>
          <a:p>
            <a:r>
              <a:rPr lang="en-US" b="0" i="0" u="none" strike="noStrike" baseline="0" dirty="0">
                <a:latin typeface="TimesNewRomanPSMT"/>
              </a:rPr>
              <a:t>To implement the topological sort, perform the following steps.</a:t>
            </a:r>
          </a:p>
          <a:p>
            <a:pPr marL="285750" indent="-285750">
              <a:buFont typeface="Arial" pitchFamily="34" charset="0"/>
              <a:buChar char="•"/>
            </a:pPr>
            <a:r>
              <a:rPr lang="en-US" b="1" i="0" u="none" strike="noStrike" baseline="0" dirty="0">
                <a:latin typeface="TimesNewRomanPS-BoldMT"/>
              </a:rPr>
              <a:t>Step 1 : - </a:t>
            </a:r>
            <a:r>
              <a:rPr lang="en-US" b="0" i="0" u="none" strike="noStrike" baseline="0" dirty="0">
                <a:latin typeface="TimesNewRomanPSMT"/>
              </a:rPr>
              <a:t>Find the </a:t>
            </a:r>
            <a:r>
              <a:rPr lang="en-US" b="0" i="0" u="none" strike="noStrike" baseline="0" dirty="0" err="1">
                <a:latin typeface="TimesNewRomanPSMT"/>
              </a:rPr>
              <a:t>indegree</a:t>
            </a:r>
            <a:r>
              <a:rPr lang="en-US" b="0" i="0" u="none" strike="noStrike" baseline="0" dirty="0">
                <a:latin typeface="TimesNewRomanPSMT"/>
              </a:rPr>
              <a:t> for every vertex.</a:t>
            </a:r>
          </a:p>
          <a:p>
            <a:pPr marL="285750" indent="-285750">
              <a:buFont typeface="Arial" pitchFamily="34" charset="0"/>
              <a:buChar char="•"/>
            </a:pPr>
            <a:r>
              <a:rPr lang="en-US" b="1" i="0" u="none" strike="noStrike" baseline="0" dirty="0">
                <a:latin typeface="TimesNewRomanPS-BoldMT"/>
              </a:rPr>
              <a:t>Step 2 : - </a:t>
            </a:r>
            <a:r>
              <a:rPr lang="en-US" b="0" i="0" u="none" strike="noStrike" baseline="0" dirty="0">
                <a:latin typeface="TimesNewRomanPSMT"/>
              </a:rPr>
              <a:t>Place the vertices whose </a:t>
            </a:r>
            <a:r>
              <a:rPr lang="en-US" b="0" i="0" u="none" strike="noStrike" baseline="0" dirty="0" err="1">
                <a:latin typeface="TimesNewRomanPSMT"/>
              </a:rPr>
              <a:t>indegree</a:t>
            </a:r>
            <a:r>
              <a:rPr lang="en-US" b="0" i="0" u="none" strike="noStrike" baseline="0" dirty="0">
                <a:latin typeface="TimesNewRomanPSMT"/>
              </a:rPr>
              <a:t> is `0' on the empty queue.</a:t>
            </a:r>
          </a:p>
          <a:p>
            <a:pPr marL="285750" indent="-285750">
              <a:buFont typeface="Arial" pitchFamily="34" charset="0"/>
              <a:buChar char="•"/>
            </a:pPr>
            <a:r>
              <a:rPr lang="en-US" b="1" i="0" u="none" strike="noStrike" baseline="0" dirty="0">
                <a:latin typeface="TimesNewRomanPS-BoldMT"/>
              </a:rPr>
              <a:t>Step 3 : - </a:t>
            </a:r>
            <a:r>
              <a:rPr lang="en-US" b="0" i="0" u="none" strike="noStrike" baseline="0" dirty="0" err="1">
                <a:latin typeface="TimesNewRomanPSMT"/>
              </a:rPr>
              <a:t>Dequeue</a:t>
            </a:r>
            <a:r>
              <a:rPr lang="en-US" b="0" i="0" u="none" strike="noStrike" baseline="0" dirty="0">
                <a:latin typeface="TimesNewRomanPSMT"/>
              </a:rPr>
              <a:t> the vertex V and decrement the </a:t>
            </a:r>
            <a:r>
              <a:rPr lang="en-US" b="0" i="0" u="none" strike="noStrike" baseline="0" dirty="0" err="1">
                <a:latin typeface="TimesNewRomanPSMT"/>
              </a:rPr>
              <a:t>indegree's</a:t>
            </a:r>
            <a:r>
              <a:rPr lang="en-US" b="0" i="0" u="none" strike="noStrike" baseline="0" dirty="0">
                <a:latin typeface="TimesNewRomanPSMT"/>
              </a:rPr>
              <a:t> of all its adjacent</a:t>
            </a:r>
          </a:p>
          <a:p>
            <a:pPr marL="285750" indent="-285750">
              <a:buFont typeface="Arial" pitchFamily="34" charset="0"/>
              <a:buChar char="•"/>
            </a:pPr>
            <a:r>
              <a:rPr lang="en-US" b="0" i="0" u="none" strike="noStrike" baseline="0" dirty="0">
                <a:latin typeface="TimesNewRomanPSMT"/>
              </a:rPr>
              <a:t>vertices.</a:t>
            </a:r>
          </a:p>
          <a:p>
            <a:pPr marL="285750" indent="-285750">
              <a:buFont typeface="Arial" pitchFamily="34" charset="0"/>
              <a:buChar char="•"/>
            </a:pPr>
            <a:r>
              <a:rPr lang="en-US" b="1" i="0" u="none" strike="noStrike" baseline="0" dirty="0">
                <a:latin typeface="TimesNewRomanPS-BoldMT"/>
              </a:rPr>
              <a:t>Step 4 : - </a:t>
            </a:r>
            <a:r>
              <a:rPr lang="en-US" b="0" i="0" u="none" strike="noStrike" baseline="0" dirty="0" err="1">
                <a:latin typeface="TimesNewRomanPSMT"/>
              </a:rPr>
              <a:t>Enqueue</a:t>
            </a:r>
            <a:r>
              <a:rPr lang="en-US" b="0" i="0" u="none" strike="noStrike" baseline="0" dirty="0">
                <a:latin typeface="TimesNewRomanPSMT"/>
              </a:rPr>
              <a:t> the vertex on the queue, if its </a:t>
            </a:r>
            <a:r>
              <a:rPr lang="en-US" b="0" i="0" u="none" strike="noStrike" baseline="0" dirty="0" err="1">
                <a:latin typeface="TimesNewRomanPSMT"/>
              </a:rPr>
              <a:t>indegree</a:t>
            </a:r>
            <a:r>
              <a:rPr lang="en-US" b="0" i="0" u="none" strike="noStrike" baseline="0" dirty="0">
                <a:latin typeface="TimesNewRomanPSMT"/>
              </a:rPr>
              <a:t> falls to zero.</a:t>
            </a:r>
          </a:p>
          <a:p>
            <a:pPr marL="285750" indent="-285750">
              <a:buFont typeface="Arial" pitchFamily="34" charset="0"/>
              <a:buChar char="•"/>
            </a:pPr>
            <a:r>
              <a:rPr lang="en-US" b="1" i="0" u="none" strike="noStrike" baseline="0" dirty="0">
                <a:latin typeface="TimesNewRomanPS-BoldMT"/>
              </a:rPr>
              <a:t>Step 5 : - </a:t>
            </a:r>
            <a:r>
              <a:rPr lang="en-US" b="0" i="0" u="none" strike="noStrike" baseline="0" dirty="0">
                <a:latin typeface="TimesNewRomanPSMT"/>
              </a:rPr>
              <a:t>Repeat from step 3 until the queue becomes empty.</a:t>
            </a:r>
          </a:p>
          <a:p>
            <a:pPr marL="285750" indent="-285750">
              <a:buFont typeface="Arial" pitchFamily="34" charset="0"/>
              <a:buChar char="•"/>
            </a:pPr>
            <a:r>
              <a:rPr lang="en-US" b="1" i="0" u="none" strike="noStrike" baseline="0" dirty="0">
                <a:latin typeface="TimesNewRomanPS-BoldMT"/>
              </a:rPr>
              <a:t>Step 6 : - </a:t>
            </a:r>
            <a:r>
              <a:rPr lang="en-US" b="0" i="0" u="none" strike="noStrike" baseline="0" dirty="0">
                <a:latin typeface="TimesNewRomanPSMT"/>
              </a:rPr>
              <a:t>The topological ordering is the order in which the vertices </a:t>
            </a:r>
            <a:r>
              <a:rPr lang="en-US" b="0" i="0" u="none" strike="noStrike" baseline="0" dirty="0" err="1">
                <a:latin typeface="TimesNewRomanPSMT"/>
              </a:rPr>
              <a:t>dequeued</a:t>
            </a:r>
            <a:r>
              <a:rPr lang="en-US" b="0" i="0" u="none" strike="noStrike" baseline="0" dirty="0">
                <a:latin typeface="TimesNewRomanPSMT"/>
              </a:rPr>
              <a:t>.</a:t>
            </a:r>
            <a:endParaRPr lang="en-US" dirty="0"/>
          </a:p>
        </p:txBody>
      </p:sp>
    </p:spTree>
    <p:extLst>
      <p:ext uri="{BB962C8B-B14F-4D97-AF65-F5344CB8AC3E}">
        <p14:creationId xmlns:p14="http://schemas.microsoft.com/office/powerpoint/2010/main" val="386369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7200"/>
            <a:ext cx="6400800" cy="538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390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7089775" cy="586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24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52400"/>
            <a:ext cx="8001000" cy="6247864"/>
          </a:xfrm>
          <a:prstGeom prst="rect">
            <a:avLst/>
          </a:prstGeom>
        </p:spPr>
        <p:txBody>
          <a:bodyPr wrap="square">
            <a:spAutoFit/>
          </a:bodyPr>
          <a:lstStyle/>
          <a:p>
            <a:r>
              <a:rPr lang="en-US" sz="1600" b="1" i="0" u="none" strike="noStrike" baseline="0" dirty="0">
                <a:latin typeface="TimesNewRomanPS-BoldMT"/>
              </a:rPr>
              <a:t>Routine to perform Topological Sort</a:t>
            </a:r>
          </a:p>
          <a:p>
            <a:r>
              <a:rPr lang="en-US" sz="1600" b="0" i="0" u="none" strike="noStrike" baseline="0" dirty="0">
                <a:latin typeface="TimesNewRomanPSMT"/>
              </a:rPr>
              <a:t>/* Assume that the graph is read into an adjacency matrix and that the </a:t>
            </a:r>
            <a:r>
              <a:rPr lang="en-US" sz="1600" b="0" i="0" u="none" strike="noStrike" baseline="0" dirty="0" err="1">
                <a:latin typeface="TimesNewRomanPSMT"/>
              </a:rPr>
              <a:t>indegrees</a:t>
            </a:r>
            <a:r>
              <a:rPr lang="en-US" sz="1600" b="0" i="0" u="none" strike="noStrike" baseline="0" dirty="0">
                <a:latin typeface="TimesNewRomanPSMT"/>
              </a:rPr>
              <a:t> are computed for every vertices and placed in an array (i.e. </a:t>
            </a:r>
            <a:r>
              <a:rPr lang="en-US" sz="1600" b="0" i="0" u="none" strike="noStrike" baseline="0" dirty="0" err="1">
                <a:latin typeface="TimesNewRomanPSMT"/>
              </a:rPr>
              <a:t>Indegree</a:t>
            </a:r>
            <a:r>
              <a:rPr lang="en-US" sz="1600" b="0" i="0" u="none" strike="noStrike" baseline="0" dirty="0">
                <a:latin typeface="TimesNewRomanPSMT"/>
              </a:rPr>
              <a:t> [ ] ) */</a:t>
            </a:r>
          </a:p>
          <a:p>
            <a:r>
              <a:rPr lang="en-US" sz="1600" b="0" i="0" u="none" strike="noStrike" baseline="0" dirty="0">
                <a:latin typeface="TimesNewRomanPSMT"/>
              </a:rPr>
              <a:t>void </a:t>
            </a:r>
            <a:r>
              <a:rPr lang="en-US" sz="1600" b="0" i="0" u="none" strike="noStrike" baseline="0" dirty="0" err="1">
                <a:latin typeface="TimesNewRomanPSMT"/>
              </a:rPr>
              <a:t>Topsort</a:t>
            </a:r>
            <a:r>
              <a:rPr lang="en-US" sz="1600" b="0" i="0" u="none" strike="noStrike" baseline="0" dirty="0">
                <a:latin typeface="TimesNewRomanPSMT"/>
              </a:rPr>
              <a:t> (Graph G)</a:t>
            </a:r>
          </a:p>
          <a:p>
            <a:r>
              <a:rPr lang="en-US" sz="1600" b="0" i="0" u="none" strike="noStrike" baseline="0" dirty="0">
                <a:latin typeface="TimesNewRomanPSMT"/>
              </a:rPr>
              <a:t>{</a:t>
            </a:r>
          </a:p>
          <a:p>
            <a:r>
              <a:rPr lang="en-US" sz="1600" b="0" i="0" u="none" strike="noStrike" baseline="0" dirty="0">
                <a:latin typeface="TimesNewRomanPSMT"/>
              </a:rPr>
              <a:t>	Queue Q ;</a:t>
            </a:r>
          </a:p>
          <a:p>
            <a:r>
              <a:rPr lang="en-US" sz="1600" b="0" i="0" u="none" strike="noStrike" baseline="0" dirty="0">
                <a:latin typeface="TimesNewRomanPSMT"/>
              </a:rPr>
              <a:t>	</a:t>
            </a:r>
            <a:r>
              <a:rPr lang="en-US" sz="1600" b="0" i="0" u="none" strike="noStrike" baseline="0" dirty="0" err="1">
                <a:latin typeface="TimesNewRomanPSMT"/>
              </a:rPr>
              <a:t>int</a:t>
            </a:r>
            <a:r>
              <a:rPr lang="en-US" sz="1600" b="0" i="0" u="none" strike="noStrike" baseline="0" dirty="0">
                <a:latin typeface="TimesNewRomanPSMT"/>
              </a:rPr>
              <a:t> counter = 0;</a:t>
            </a:r>
          </a:p>
          <a:p>
            <a:r>
              <a:rPr lang="en-US" sz="1600" b="0" i="0" u="none" strike="noStrike" baseline="0" dirty="0">
                <a:latin typeface="TimesNewRomanPSMT"/>
              </a:rPr>
              <a:t>	Vertex V, W ;</a:t>
            </a:r>
          </a:p>
          <a:p>
            <a:r>
              <a:rPr lang="en-US" sz="1600" b="0" i="0" u="none" strike="noStrike" baseline="0" dirty="0">
                <a:latin typeface="TimesNewRomanPSMT"/>
              </a:rPr>
              <a:t>	Q = </a:t>
            </a:r>
            <a:r>
              <a:rPr lang="en-US" sz="1600" b="0" i="0" u="none" strike="noStrike" baseline="0" dirty="0" err="1">
                <a:latin typeface="TimesNewRomanPSMT"/>
              </a:rPr>
              <a:t>CreateQueue</a:t>
            </a:r>
            <a:r>
              <a:rPr lang="en-US" sz="1600" b="0" i="0" u="none" strike="noStrike" baseline="0" dirty="0">
                <a:latin typeface="TimesNewRomanPSMT"/>
              </a:rPr>
              <a:t> (</a:t>
            </a:r>
            <a:r>
              <a:rPr lang="en-US" sz="1600" b="0" i="0" u="none" strike="noStrike" baseline="0" dirty="0" err="1">
                <a:latin typeface="TimesNewRomanPSMT"/>
              </a:rPr>
              <a:t>NumVertex</a:t>
            </a:r>
            <a:r>
              <a:rPr lang="en-US" sz="1600" b="0" i="0" u="none" strike="noStrike" baseline="0" dirty="0">
                <a:latin typeface="TimesNewRomanPSMT"/>
              </a:rPr>
              <a:t>);</a:t>
            </a:r>
          </a:p>
          <a:p>
            <a:r>
              <a:rPr lang="en-US" sz="1600" b="0" i="0" u="none" strike="noStrike" baseline="0" dirty="0">
                <a:latin typeface="TimesNewRomanPSMT"/>
              </a:rPr>
              <a:t>	</a:t>
            </a:r>
            <a:r>
              <a:rPr lang="en-US" sz="1600" b="0" i="0" u="none" strike="noStrike" baseline="0" dirty="0" err="1">
                <a:latin typeface="TimesNewRomanPSMT"/>
              </a:rPr>
              <a:t>Makeempty</a:t>
            </a:r>
            <a:r>
              <a:rPr lang="en-US" sz="1600" b="0" i="0" u="none" strike="noStrike" baseline="0" dirty="0">
                <a:latin typeface="TimesNewRomanPSMT"/>
              </a:rPr>
              <a:t> (Q);</a:t>
            </a:r>
          </a:p>
          <a:p>
            <a:r>
              <a:rPr lang="en-US" sz="1600" b="0" i="0" u="none" strike="noStrike" baseline="0" dirty="0">
                <a:latin typeface="TimesNewRomanPSMT"/>
              </a:rPr>
              <a:t>	for each vertex V</a:t>
            </a:r>
          </a:p>
          <a:p>
            <a:r>
              <a:rPr lang="en-US" sz="1600" b="0" i="0" u="none" strike="noStrike" baseline="0" dirty="0">
                <a:latin typeface="TimesNewRomanPSMT"/>
              </a:rPr>
              <a:t>		if (</a:t>
            </a:r>
            <a:r>
              <a:rPr lang="en-US" sz="1600" b="0" i="0" u="none" strike="noStrike" baseline="0" dirty="0" err="1">
                <a:latin typeface="TimesNewRomanPSMT"/>
              </a:rPr>
              <a:t>indegree</a:t>
            </a:r>
            <a:r>
              <a:rPr lang="en-US" sz="1600" b="0" i="0" u="none" strike="noStrike" baseline="0" dirty="0">
                <a:latin typeface="TimesNewRomanPSMT"/>
              </a:rPr>
              <a:t> [V] = = 0)</a:t>
            </a:r>
          </a:p>
          <a:p>
            <a:r>
              <a:rPr lang="en-US" sz="1600" b="0" i="0" u="none" strike="noStrike" baseline="0" dirty="0">
                <a:latin typeface="TimesNewRomanPSMT"/>
              </a:rPr>
              <a:t>			</a:t>
            </a:r>
            <a:r>
              <a:rPr lang="en-US" sz="1600" b="0" i="0" u="none" strike="noStrike" baseline="0" dirty="0" err="1">
                <a:latin typeface="TimesNewRomanPSMT"/>
              </a:rPr>
              <a:t>Enqueue</a:t>
            </a:r>
            <a:r>
              <a:rPr lang="en-US" sz="1600" b="0" i="0" u="none" strike="noStrike" baseline="0" dirty="0">
                <a:latin typeface="TimesNewRomanPSMT"/>
              </a:rPr>
              <a:t> (V, Q);</a:t>
            </a:r>
          </a:p>
          <a:p>
            <a:r>
              <a:rPr lang="en-US" sz="1600" b="0" i="0" u="none" strike="noStrike" baseline="0" dirty="0">
                <a:latin typeface="TimesNewRomanPSMT"/>
              </a:rPr>
              <a:t>	while (! </a:t>
            </a:r>
            <a:r>
              <a:rPr lang="en-US" sz="1600" b="0" i="0" u="none" strike="noStrike" baseline="0" dirty="0" err="1">
                <a:latin typeface="TimesNewRomanPSMT"/>
              </a:rPr>
              <a:t>IsEmpty</a:t>
            </a:r>
            <a:r>
              <a:rPr lang="en-US" sz="1600" b="0" i="0" u="none" strike="noStrike" baseline="0" dirty="0">
                <a:latin typeface="TimesNewRomanPSMT"/>
              </a:rPr>
              <a:t> (Q))</a:t>
            </a:r>
          </a:p>
          <a:p>
            <a:r>
              <a:rPr lang="en-US" sz="1600" b="0" i="0" u="none" strike="noStrike" baseline="0" dirty="0">
                <a:latin typeface="TimesNewRomanPSMT"/>
              </a:rPr>
              <a:t>	{</a:t>
            </a:r>
          </a:p>
          <a:p>
            <a:r>
              <a:rPr lang="en-US" sz="1600" b="0" i="0" u="none" strike="noStrike" baseline="0" dirty="0">
                <a:latin typeface="TimesNewRomanPSMT"/>
              </a:rPr>
              <a:t>		V = </a:t>
            </a:r>
            <a:r>
              <a:rPr lang="en-US" sz="1600" b="0" i="0" u="none" strike="noStrike" baseline="0" dirty="0" err="1">
                <a:latin typeface="TimesNewRomanPSMT"/>
              </a:rPr>
              <a:t>Dequeue</a:t>
            </a:r>
            <a:r>
              <a:rPr lang="en-US" sz="1600" b="0" i="0" u="none" strike="noStrike" baseline="0" dirty="0">
                <a:latin typeface="TimesNewRomanPSMT"/>
              </a:rPr>
              <a:t> (Q);</a:t>
            </a:r>
          </a:p>
          <a:p>
            <a:r>
              <a:rPr lang="en-US" sz="1600" b="0" i="0" u="none" strike="noStrike" baseline="0" dirty="0">
                <a:latin typeface="TimesNewRomanPSMT"/>
              </a:rPr>
              <a:t>		</a:t>
            </a:r>
            <a:r>
              <a:rPr lang="en-US" sz="1600" b="0" i="0" u="none" strike="noStrike" baseline="0" dirty="0" err="1">
                <a:latin typeface="TimesNewRomanPSMT"/>
              </a:rPr>
              <a:t>TopNum</a:t>
            </a:r>
            <a:r>
              <a:rPr lang="en-US" sz="1600" b="0" i="0" u="none" strike="noStrike" baseline="0" dirty="0">
                <a:latin typeface="TimesNewRomanPSMT"/>
              </a:rPr>
              <a:t> [V] = + + counter;</a:t>
            </a:r>
          </a:p>
          <a:p>
            <a:r>
              <a:rPr lang="en-US" sz="1600" b="0" i="0" u="none" strike="noStrike" baseline="0" dirty="0">
                <a:latin typeface="TimesNewRomanPSMT"/>
              </a:rPr>
              <a:t>		for each W adjacent to V</a:t>
            </a:r>
          </a:p>
          <a:p>
            <a:r>
              <a:rPr lang="en-US" sz="1600" b="0" i="0" u="none" strike="noStrike" baseline="0" dirty="0">
                <a:latin typeface="TimesNewRomanPSMT"/>
              </a:rPr>
              <a:t>		if (--</a:t>
            </a:r>
            <a:r>
              <a:rPr lang="en-US" sz="1600" b="0" i="0" u="none" strike="noStrike" baseline="0" dirty="0" err="1">
                <a:latin typeface="TimesNewRomanPSMT"/>
              </a:rPr>
              <a:t>Indegree</a:t>
            </a:r>
            <a:r>
              <a:rPr lang="en-US" sz="1600" b="0" i="0" u="none" strike="noStrike" baseline="0" dirty="0">
                <a:latin typeface="TimesNewRomanPSMT"/>
              </a:rPr>
              <a:t> [W] = = 0)</a:t>
            </a:r>
          </a:p>
          <a:p>
            <a:r>
              <a:rPr lang="en-US" sz="1600" b="0" i="0" u="none" strike="noStrike" baseline="0" dirty="0">
                <a:latin typeface="TimesNewRomanPSMT"/>
              </a:rPr>
              <a:t>			</a:t>
            </a:r>
            <a:r>
              <a:rPr lang="en-US" sz="1600" b="0" i="0" u="none" strike="noStrike" baseline="0" dirty="0" err="1">
                <a:latin typeface="TimesNewRomanPSMT"/>
              </a:rPr>
              <a:t>Enqueue</a:t>
            </a:r>
            <a:r>
              <a:rPr lang="en-US" sz="1600" b="0" i="0" u="none" strike="noStrike" baseline="0" dirty="0">
                <a:latin typeface="TimesNewRomanPSMT"/>
              </a:rPr>
              <a:t> (W, Q);</a:t>
            </a:r>
          </a:p>
          <a:p>
            <a:r>
              <a:rPr lang="en-US" sz="1600" b="0" i="0" u="none" strike="noStrike" baseline="0" dirty="0">
                <a:latin typeface="TimesNewRomanPSMT"/>
              </a:rPr>
              <a:t>	}</a:t>
            </a:r>
          </a:p>
          <a:p>
            <a:r>
              <a:rPr lang="en-US" sz="1600" b="0" i="0" u="none" strike="noStrike" baseline="0" dirty="0">
                <a:latin typeface="TimesNewRomanPSMT"/>
              </a:rPr>
              <a:t>	if (counter ! = </a:t>
            </a:r>
            <a:r>
              <a:rPr lang="en-US" sz="1600" b="0" i="0" u="none" strike="noStrike" baseline="0" dirty="0" err="1">
                <a:latin typeface="TimesNewRomanPSMT"/>
              </a:rPr>
              <a:t>NumVertex</a:t>
            </a:r>
            <a:r>
              <a:rPr lang="en-US" sz="1600" b="0" i="0" u="none" strike="noStrike" baseline="0" dirty="0">
                <a:latin typeface="TimesNewRomanPSMT"/>
              </a:rPr>
              <a:t>)</a:t>
            </a:r>
          </a:p>
          <a:p>
            <a:r>
              <a:rPr lang="en-US" sz="1600" b="0" i="0" u="none" strike="noStrike" baseline="0" dirty="0">
                <a:latin typeface="TimesNewRomanPSMT"/>
              </a:rPr>
              <a:t>		Error (" Graph has a cycle");</a:t>
            </a:r>
          </a:p>
          <a:p>
            <a:r>
              <a:rPr lang="en-US" sz="1600" b="0" i="0" u="none" strike="noStrike" baseline="0" dirty="0">
                <a:latin typeface="TimesNewRomanPSMT"/>
              </a:rPr>
              <a:t>	</a:t>
            </a:r>
            <a:r>
              <a:rPr lang="en-US" sz="1600" b="0" i="0" u="none" strike="noStrike" baseline="0" dirty="0" err="1">
                <a:latin typeface="TimesNewRomanPSMT"/>
              </a:rPr>
              <a:t>DisposeQueue</a:t>
            </a:r>
            <a:r>
              <a:rPr lang="en-US" sz="1600" b="0" i="0" u="none" strike="noStrike" baseline="0" dirty="0">
                <a:latin typeface="TimesNewRomanPSMT"/>
              </a:rPr>
              <a:t> (Q); /* Free the Memory */</a:t>
            </a:r>
          </a:p>
          <a:p>
            <a:r>
              <a:rPr lang="en-US" sz="1600" b="0" i="0" u="none" strike="noStrike" baseline="0" dirty="0">
                <a:latin typeface="TimesNewRomanPSMT"/>
              </a:rPr>
              <a:t>}</a:t>
            </a:r>
          </a:p>
        </p:txBody>
      </p:sp>
    </p:spTree>
    <p:extLst>
      <p:ext uri="{BB962C8B-B14F-4D97-AF65-F5344CB8AC3E}">
        <p14:creationId xmlns:p14="http://schemas.microsoft.com/office/powerpoint/2010/main" val="3599163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304800"/>
            <a:ext cx="8229600" cy="1200329"/>
          </a:xfrm>
          <a:prstGeom prst="rect">
            <a:avLst/>
          </a:prstGeom>
        </p:spPr>
        <p:txBody>
          <a:bodyPr wrap="square">
            <a:spAutoFit/>
          </a:bodyPr>
          <a:lstStyle/>
          <a:p>
            <a:pPr lvl="0"/>
            <a:r>
              <a:rPr lang="en-US" b="1" dirty="0">
                <a:solidFill>
                  <a:prstClr val="black"/>
                </a:solidFill>
                <a:latin typeface="TimesNewRomanPS-BoldMT"/>
              </a:rPr>
              <a:t>Note :</a:t>
            </a:r>
          </a:p>
          <a:p>
            <a:pPr lvl="0"/>
            <a:r>
              <a:rPr lang="en-US" dirty="0" err="1">
                <a:solidFill>
                  <a:prstClr val="black"/>
                </a:solidFill>
                <a:latin typeface="TimesNewRomanPSMT"/>
              </a:rPr>
              <a:t>Enqueue</a:t>
            </a:r>
            <a:r>
              <a:rPr lang="en-US" dirty="0">
                <a:solidFill>
                  <a:prstClr val="black"/>
                </a:solidFill>
                <a:latin typeface="TimesNewRomanPSMT"/>
              </a:rPr>
              <a:t> (V, Q) implies to insert a vertex V into the queue Q.</a:t>
            </a:r>
          </a:p>
          <a:p>
            <a:pPr lvl="0"/>
            <a:r>
              <a:rPr lang="en-US" dirty="0" err="1">
                <a:solidFill>
                  <a:prstClr val="black"/>
                </a:solidFill>
                <a:latin typeface="TimesNewRomanPSMT"/>
              </a:rPr>
              <a:t>Dequeue</a:t>
            </a:r>
            <a:r>
              <a:rPr lang="en-US" dirty="0">
                <a:solidFill>
                  <a:prstClr val="black"/>
                </a:solidFill>
                <a:latin typeface="TimesNewRomanPSMT"/>
              </a:rPr>
              <a:t> (Q) implies to delete a vertex from the queue Q.</a:t>
            </a:r>
          </a:p>
          <a:p>
            <a:pPr lvl="0"/>
            <a:r>
              <a:rPr lang="en-US" dirty="0" err="1">
                <a:solidFill>
                  <a:prstClr val="black"/>
                </a:solidFill>
                <a:latin typeface="TimesNewRomanPSMT"/>
              </a:rPr>
              <a:t>TopNum</a:t>
            </a:r>
            <a:r>
              <a:rPr lang="en-US" dirty="0">
                <a:solidFill>
                  <a:prstClr val="black"/>
                </a:solidFill>
                <a:latin typeface="TimesNewRomanPSMT"/>
              </a:rPr>
              <a:t> [V] indicates an array to place the topological numbering.</a:t>
            </a:r>
            <a:endParaRPr lang="en-US" dirty="0">
              <a:solidFill>
                <a:prstClr val="black"/>
              </a:solidFill>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2400300"/>
            <a:ext cx="19240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2286000"/>
            <a:ext cx="2057400" cy="369332"/>
          </a:xfrm>
          <a:prstGeom prst="rect">
            <a:avLst/>
          </a:prstGeom>
          <a:noFill/>
        </p:spPr>
        <p:txBody>
          <a:bodyPr wrap="square" rtlCol="0">
            <a:spAutoFit/>
          </a:bodyPr>
          <a:lstStyle/>
          <a:p>
            <a:r>
              <a:rPr lang="en-US" dirty="0"/>
              <a:t>Example</a:t>
            </a:r>
          </a:p>
        </p:txBody>
      </p:sp>
    </p:spTree>
    <p:extLst>
      <p:ext uri="{BB962C8B-B14F-4D97-AF65-F5344CB8AC3E}">
        <p14:creationId xmlns:p14="http://schemas.microsoft.com/office/powerpoint/2010/main" val="199173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228600"/>
            <a:ext cx="4572000" cy="1200329"/>
          </a:xfrm>
          <a:prstGeom prst="rect">
            <a:avLst/>
          </a:prstGeom>
        </p:spPr>
        <p:txBody>
          <a:bodyPr>
            <a:spAutoFit/>
          </a:bodyPr>
          <a:lstStyle/>
          <a:p>
            <a:pPr fontAlgn="base"/>
            <a:r>
              <a:rPr lang="en-US" b="1" i="0" u="sng" dirty="0">
                <a:solidFill>
                  <a:srgbClr val="303030"/>
                </a:solidFill>
                <a:effectLst/>
                <a:latin typeface="roboto condensed"/>
              </a:rPr>
              <a:t>Step-01:</a:t>
            </a:r>
            <a:endParaRPr lang="en-US" b="1" i="0" dirty="0">
              <a:solidFill>
                <a:srgbClr val="303030"/>
              </a:solidFill>
              <a:effectLst/>
              <a:latin typeface="roboto condensed"/>
            </a:endParaRPr>
          </a:p>
          <a:p>
            <a:pPr fontAlgn="base"/>
            <a:r>
              <a:rPr lang="en-US" b="0" i="0" dirty="0">
                <a:solidFill>
                  <a:srgbClr val="303030"/>
                </a:solidFill>
                <a:effectLst/>
                <a:latin typeface="Arimo"/>
              </a:rPr>
              <a:t> </a:t>
            </a:r>
          </a:p>
          <a:p>
            <a:pPr fontAlgn="base"/>
            <a:r>
              <a:rPr lang="en-US" b="0" i="0" dirty="0">
                <a:solidFill>
                  <a:srgbClr val="303030"/>
                </a:solidFill>
                <a:effectLst/>
                <a:latin typeface="Arimo"/>
              </a:rPr>
              <a:t>Write in-degree of each vertex-</a:t>
            </a:r>
          </a:p>
          <a:p>
            <a:pPr fontAlgn="base"/>
            <a:r>
              <a:rPr lang="en-US" b="0" i="0" dirty="0">
                <a:solidFill>
                  <a:srgbClr val="303030"/>
                </a:solidFill>
                <a:effectLst/>
                <a:latin typeface="Arimo"/>
              </a:rPr>
              <a:t> </a:t>
            </a:r>
          </a:p>
        </p:txBody>
      </p:sp>
      <p:pic>
        <p:nvPicPr>
          <p:cNvPr id="12292" name="Picture 4" descr="https://www.gatevidyalay.com/wp-content/uploads/2018/07/Topological-Sort-Problem-01-Solution-Step-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28600"/>
            <a:ext cx="1776970" cy="1952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1752600"/>
            <a:ext cx="5891770" cy="1477328"/>
          </a:xfrm>
          <a:prstGeom prst="rect">
            <a:avLst/>
          </a:prstGeom>
        </p:spPr>
        <p:txBody>
          <a:bodyPr wrap="square">
            <a:spAutoFit/>
          </a:bodyPr>
          <a:lstStyle/>
          <a:p>
            <a:pPr fontAlgn="base"/>
            <a:r>
              <a:rPr lang="en-US" b="1" i="0" u="sng" dirty="0">
                <a:solidFill>
                  <a:srgbClr val="303030"/>
                </a:solidFill>
                <a:effectLst/>
                <a:latin typeface="roboto condensed"/>
              </a:rPr>
              <a:t>Step-02:</a:t>
            </a:r>
            <a:endParaRPr lang="en-US" b="1" i="0" dirty="0">
              <a:solidFill>
                <a:srgbClr val="303030"/>
              </a:solidFill>
              <a:effectLst/>
              <a:latin typeface="roboto condensed"/>
            </a:endParaRPr>
          </a:p>
          <a:p>
            <a:pPr fontAlgn="base"/>
            <a:r>
              <a:rPr lang="en-US" b="0" i="0" dirty="0">
                <a:solidFill>
                  <a:srgbClr val="303030"/>
                </a:solidFill>
                <a:effectLst/>
                <a:latin typeface="Arimo"/>
              </a:rPr>
              <a:t> </a:t>
            </a:r>
          </a:p>
          <a:p>
            <a:pPr fontAlgn="base">
              <a:buFont typeface="Arial"/>
              <a:buChar char="•"/>
            </a:pPr>
            <a:r>
              <a:rPr lang="en-US" b="0" i="0" dirty="0">
                <a:solidFill>
                  <a:srgbClr val="303030"/>
                </a:solidFill>
                <a:effectLst/>
                <a:latin typeface="Arimo"/>
              </a:rPr>
              <a:t>Vertex-A has the least in-degree.</a:t>
            </a:r>
          </a:p>
          <a:p>
            <a:pPr fontAlgn="base">
              <a:buFont typeface="Arial"/>
              <a:buChar char="•"/>
            </a:pPr>
            <a:r>
              <a:rPr lang="en-US" b="0" i="0" dirty="0">
                <a:solidFill>
                  <a:srgbClr val="303030"/>
                </a:solidFill>
                <a:effectLst/>
                <a:latin typeface="Arimo"/>
              </a:rPr>
              <a:t>So, remove vertex-A and its associated edges.</a:t>
            </a:r>
          </a:p>
          <a:p>
            <a:pPr fontAlgn="base">
              <a:buFont typeface="Arial"/>
              <a:buChar char="•"/>
            </a:pPr>
            <a:r>
              <a:rPr lang="en-US" b="0" i="0" dirty="0">
                <a:solidFill>
                  <a:srgbClr val="303030"/>
                </a:solidFill>
                <a:effectLst/>
                <a:latin typeface="Arimo"/>
              </a:rPr>
              <a:t>Now, update the in-degree of other vertices.</a:t>
            </a:r>
          </a:p>
        </p:txBody>
      </p:sp>
      <p:pic>
        <p:nvPicPr>
          <p:cNvPr id="12294" name="Picture 6" descr="https://www.gatevidyalay.com/wp-content/uploads/2018/07/Topological-Sort-Problem-01-Solution-Step-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53321"/>
            <a:ext cx="2152650" cy="198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311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21F7F8C5-F510-9457-8CCC-F6BB4FDD0602}"/>
              </a:ext>
            </a:extLst>
          </p:cNvPr>
          <p:cNvSpPr>
            <a:spLocks noGrp="1"/>
          </p:cNvSpPr>
          <p:nvPr>
            <p:ph type="title"/>
          </p:nvPr>
        </p:nvSpPr>
        <p:spPr>
          <a:xfrm>
            <a:off x="457200" y="80963"/>
            <a:ext cx="8229600" cy="1143000"/>
          </a:xfrm>
        </p:spPr>
        <p:txBody>
          <a:bodyPr/>
          <a:lstStyle/>
          <a:p>
            <a:r>
              <a:rPr lang="en-US" altLang="en-US" sz="6000" b="1">
                <a:solidFill>
                  <a:srgbClr val="7030A0"/>
                </a:solidFill>
                <a:cs typeface="Arial" panose="020B0604020202020204" pitchFamily="34" charset="0"/>
              </a:rPr>
              <a:t>Data Structure</a:t>
            </a:r>
          </a:p>
        </p:txBody>
      </p:sp>
      <p:pic>
        <p:nvPicPr>
          <p:cNvPr id="8195" name="Picture 5" descr="C:\Documents and Settings\CCET\Desktop\DS 2014\DS-Logo-tr.gif">
            <a:extLst>
              <a:ext uri="{FF2B5EF4-FFF2-40B4-BE49-F238E27FC236}">
                <a16:creationId xmlns:a16="http://schemas.microsoft.com/office/drawing/2014/main" id="{EAE19D1D-2CEE-70E5-35F3-E9FB4FA2DB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038" y="111125"/>
            <a:ext cx="9715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2">
            <a:extLst>
              <a:ext uri="{FF2B5EF4-FFF2-40B4-BE49-F238E27FC236}">
                <a16:creationId xmlns:a16="http://schemas.microsoft.com/office/drawing/2014/main" id="{0771898E-DC9D-0420-2FCC-CB7E2D13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733550"/>
            <a:ext cx="856297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52400"/>
            <a:ext cx="7620000" cy="1477328"/>
          </a:xfrm>
          <a:prstGeom prst="rect">
            <a:avLst/>
          </a:prstGeom>
        </p:spPr>
        <p:txBody>
          <a:bodyPr wrap="square">
            <a:spAutoFit/>
          </a:bodyPr>
          <a:lstStyle/>
          <a:p>
            <a:pPr fontAlgn="base"/>
            <a:r>
              <a:rPr lang="en-US" b="1" i="0" u="sng" dirty="0">
                <a:solidFill>
                  <a:srgbClr val="303030"/>
                </a:solidFill>
                <a:effectLst/>
                <a:latin typeface="roboto condensed"/>
              </a:rPr>
              <a:t>Step-03:</a:t>
            </a:r>
            <a:endParaRPr lang="en-US" b="1" i="0" dirty="0">
              <a:solidFill>
                <a:srgbClr val="303030"/>
              </a:solidFill>
              <a:effectLst/>
              <a:latin typeface="roboto condensed"/>
            </a:endParaRPr>
          </a:p>
          <a:p>
            <a:pPr fontAlgn="base"/>
            <a:r>
              <a:rPr lang="en-US" b="0" i="0" dirty="0">
                <a:solidFill>
                  <a:srgbClr val="303030"/>
                </a:solidFill>
                <a:effectLst/>
                <a:latin typeface="Arimo"/>
              </a:rPr>
              <a:t> </a:t>
            </a:r>
          </a:p>
          <a:p>
            <a:pPr fontAlgn="base">
              <a:buFont typeface="Arial"/>
              <a:buChar char="•"/>
            </a:pPr>
            <a:r>
              <a:rPr lang="en-US" b="0" i="0" dirty="0">
                <a:solidFill>
                  <a:srgbClr val="303030"/>
                </a:solidFill>
                <a:effectLst/>
                <a:latin typeface="Arimo"/>
              </a:rPr>
              <a:t>Vertex-B has the least in-degree.</a:t>
            </a:r>
          </a:p>
          <a:p>
            <a:pPr fontAlgn="base">
              <a:buFont typeface="Arial"/>
              <a:buChar char="•"/>
            </a:pPr>
            <a:r>
              <a:rPr lang="en-US" b="0" i="0" dirty="0">
                <a:solidFill>
                  <a:srgbClr val="303030"/>
                </a:solidFill>
                <a:effectLst/>
                <a:latin typeface="Arimo"/>
              </a:rPr>
              <a:t>So, remove vertex-B and its associated edges.</a:t>
            </a:r>
          </a:p>
          <a:p>
            <a:pPr fontAlgn="base">
              <a:buFont typeface="Arial"/>
              <a:buChar char="•"/>
            </a:pPr>
            <a:r>
              <a:rPr lang="en-US" b="0" i="0" dirty="0">
                <a:solidFill>
                  <a:srgbClr val="303030"/>
                </a:solidFill>
                <a:effectLst/>
                <a:latin typeface="Arimo"/>
              </a:rPr>
              <a:t>Now, update the in-degree of other vertices.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714500"/>
            <a:ext cx="34480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419100" y="3555593"/>
            <a:ext cx="5137624" cy="10926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900" b="1" i="0" u="sng" strike="noStrike" cap="none" normalizeH="0" baseline="0" dirty="0">
                <a:ln>
                  <a:noFill/>
                </a:ln>
                <a:solidFill>
                  <a:srgbClr val="303030"/>
                </a:solidFill>
                <a:effectLst/>
                <a:latin typeface="roboto condensed"/>
                <a:cs typeface="Arial" pitchFamily="34" charset="0"/>
              </a:rPr>
              <a:t>Step-04:</a:t>
            </a:r>
            <a:endParaRPr kumimoji="0" lang="en-US" sz="900" b="1" i="0" u="none" strike="noStrike" cap="none" normalizeH="0" baseline="0" dirty="0">
              <a:ln>
                <a:noFill/>
              </a:ln>
              <a:solidFill>
                <a:srgbClr val="303030"/>
              </a:solidFill>
              <a:effectLst/>
              <a:latin typeface="roboto condensed"/>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303030"/>
                </a:solidFill>
                <a:effectLst/>
                <a:latin typeface="Arimo"/>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303030"/>
                </a:solidFill>
                <a:effectLst/>
                <a:latin typeface="Arimo"/>
                <a:cs typeface="Arial" pitchFamily="34" charset="0"/>
              </a:rPr>
              <a:t>There are two vertices with the least in-degree. So, following 2 cases are possible-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303030"/>
                </a:solidFill>
                <a:effectLst/>
                <a:latin typeface="Arimo"/>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303030"/>
                </a:solidFill>
                <a:effectLst/>
                <a:latin typeface="Arimo"/>
                <a:cs typeface="Arial" pitchFamily="34" charset="0"/>
              </a:rPr>
              <a:t>In case-01,</a:t>
            </a:r>
            <a:br>
              <a:rPr kumimoji="0" lang="en-US" sz="1100" b="0" i="0" u="none" strike="noStrike" cap="none" normalizeH="0" baseline="0" dirty="0">
                <a:ln>
                  <a:noFill/>
                </a:ln>
                <a:solidFill>
                  <a:srgbClr val="303030"/>
                </a:solidFill>
                <a:effectLst/>
                <a:latin typeface="Arimo"/>
                <a:cs typeface="Arial" pitchFamily="34" charset="0"/>
              </a:rPr>
            </a:b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390524" y="4495800"/>
            <a:ext cx="8296275" cy="1754326"/>
          </a:xfrm>
          <a:prstGeom prst="rect">
            <a:avLst/>
          </a:prstGeom>
        </p:spPr>
        <p:txBody>
          <a:bodyPr wrap="square">
            <a:spAutoFit/>
          </a:bodyPr>
          <a:lstStyle/>
          <a:p>
            <a:pPr fontAlgn="base">
              <a:buFont typeface="Arial"/>
              <a:buChar char="•"/>
            </a:pPr>
            <a:r>
              <a:rPr lang="en-US" b="0" i="0" dirty="0">
                <a:solidFill>
                  <a:srgbClr val="303030"/>
                </a:solidFill>
                <a:effectLst/>
                <a:latin typeface="Arimo"/>
              </a:rPr>
              <a:t>Remove vertex-C and its associated edges.</a:t>
            </a:r>
          </a:p>
          <a:p>
            <a:pPr fontAlgn="base">
              <a:buFont typeface="Arial"/>
              <a:buChar char="•"/>
            </a:pPr>
            <a:r>
              <a:rPr lang="en-US" b="0" i="0" dirty="0">
                <a:solidFill>
                  <a:srgbClr val="303030"/>
                </a:solidFill>
                <a:effectLst/>
                <a:latin typeface="Arimo"/>
              </a:rPr>
              <a:t>Then, update the in-degree of other vertices.</a:t>
            </a:r>
          </a:p>
          <a:p>
            <a:pPr fontAlgn="base"/>
            <a:r>
              <a:rPr lang="en-US" b="0" i="0" dirty="0">
                <a:solidFill>
                  <a:srgbClr val="303030"/>
                </a:solidFill>
                <a:effectLst/>
                <a:latin typeface="Arimo"/>
              </a:rPr>
              <a:t> </a:t>
            </a:r>
          </a:p>
          <a:p>
            <a:pPr fontAlgn="base"/>
            <a:r>
              <a:rPr lang="en-US" b="0" i="0" dirty="0">
                <a:solidFill>
                  <a:srgbClr val="303030"/>
                </a:solidFill>
                <a:effectLst/>
                <a:latin typeface="Arimo"/>
              </a:rPr>
              <a:t>In case-02,</a:t>
            </a:r>
          </a:p>
          <a:p>
            <a:pPr fontAlgn="base">
              <a:buFont typeface="Arial"/>
              <a:buChar char="•"/>
            </a:pPr>
            <a:r>
              <a:rPr lang="en-US" b="0" i="0" dirty="0">
                <a:solidFill>
                  <a:srgbClr val="303030"/>
                </a:solidFill>
                <a:effectLst/>
                <a:latin typeface="Arimo"/>
              </a:rPr>
              <a:t>Remove vertex-D and its associated edges.</a:t>
            </a:r>
          </a:p>
          <a:p>
            <a:pPr fontAlgn="base">
              <a:buFont typeface="Arial"/>
              <a:buChar char="•"/>
            </a:pPr>
            <a:r>
              <a:rPr lang="en-US" b="0" i="0" dirty="0">
                <a:solidFill>
                  <a:srgbClr val="303030"/>
                </a:solidFill>
                <a:effectLst/>
                <a:latin typeface="Arimo"/>
              </a:rPr>
              <a:t>Then, update the in-degree of other vertices.</a:t>
            </a:r>
          </a:p>
        </p:txBody>
      </p:sp>
      <p:pic>
        <p:nvPicPr>
          <p:cNvPr id="13317" name="Picture 5" descr="https://www.gatevidyalay.com/wp-content/uploads/2018/07/Topological-Sort-Problem-01-Solution-Step-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624" y="4224931"/>
            <a:ext cx="3429000" cy="205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17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533400"/>
            <a:ext cx="8610600" cy="3416320"/>
          </a:xfrm>
          <a:prstGeom prst="rect">
            <a:avLst/>
          </a:prstGeom>
        </p:spPr>
        <p:txBody>
          <a:bodyPr wrap="square">
            <a:spAutoFit/>
          </a:bodyPr>
          <a:lstStyle/>
          <a:p>
            <a:pPr fontAlgn="base"/>
            <a:r>
              <a:rPr lang="en-US" b="1" i="0" u="sng" dirty="0">
                <a:solidFill>
                  <a:srgbClr val="303030"/>
                </a:solidFill>
                <a:effectLst/>
                <a:latin typeface="roboto condensed"/>
              </a:rPr>
              <a:t>Step-05:</a:t>
            </a:r>
            <a:endParaRPr lang="en-US" b="1" i="0" dirty="0">
              <a:solidFill>
                <a:srgbClr val="303030"/>
              </a:solidFill>
              <a:effectLst/>
              <a:latin typeface="roboto condensed"/>
            </a:endParaRPr>
          </a:p>
          <a:p>
            <a:pPr fontAlgn="base"/>
            <a:r>
              <a:rPr lang="en-US" b="0" i="0" dirty="0">
                <a:solidFill>
                  <a:srgbClr val="303030"/>
                </a:solidFill>
                <a:effectLst/>
                <a:latin typeface="Arimo"/>
              </a:rPr>
              <a:t> </a:t>
            </a:r>
          </a:p>
          <a:p>
            <a:pPr fontAlgn="base"/>
            <a:r>
              <a:rPr lang="en-US" b="0" i="0" dirty="0">
                <a:solidFill>
                  <a:srgbClr val="303030"/>
                </a:solidFill>
                <a:effectLst/>
                <a:latin typeface="Arimo"/>
              </a:rPr>
              <a:t>Now, the above two cases are continued separately in the similar manner.</a:t>
            </a:r>
          </a:p>
          <a:p>
            <a:pPr fontAlgn="base"/>
            <a:r>
              <a:rPr lang="en-US" b="0" i="0" dirty="0">
                <a:solidFill>
                  <a:srgbClr val="303030"/>
                </a:solidFill>
                <a:effectLst/>
                <a:latin typeface="Arimo"/>
              </a:rPr>
              <a:t> </a:t>
            </a:r>
          </a:p>
          <a:p>
            <a:pPr fontAlgn="base"/>
            <a:r>
              <a:rPr lang="en-US" b="0" i="0" dirty="0">
                <a:solidFill>
                  <a:srgbClr val="303030"/>
                </a:solidFill>
                <a:effectLst/>
                <a:latin typeface="Arimo"/>
              </a:rPr>
              <a:t>In case-01,</a:t>
            </a:r>
          </a:p>
          <a:p>
            <a:pPr fontAlgn="base">
              <a:buFont typeface="Arial"/>
              <a:buChar char="•"/>
            </a:pPr>
            <a:r>
              <a:rPr lang="en-US" b="0" i="0" dirty="0">
                <a:solidFill>
                  <a:srgbClr val="303030"/>
                </a:solidFill>
                <a:effectLst/>
                <a:latin typeface="Arimo"/>
              </a:rPr>
              <a:t>Remove vertex-D since it has the least in-degree.</a:t>
            </a:r>
          </a:p>
          <a:p>
            <a:pPr fontAlgn="base">
              <a:buFont typeface="Arial"/>
              <a:buChar char="•"/>
            </a:pPr>
            <a:r>
              <a:rPr lang="en-US" b="0" i="0" dirty="0">
                <a:solidFill>
                  <a:srgbClr val="303030"/>
                </a:solidFill>
                <a:effectLst/>
                <a:latin typeface="Arimo"/>
              </a:rPr>
              <a:t>Then, remove the remaining vertex-E.</a:t>
            </a:r>
          </a:p>
          <a:p>
            <a:pPr fontAlgn="base"/>
            <a:r>
              <a:rPr lang="en-US" b="0" i="0" dirty="0">
                <a:solidFill>
                  <a:srgbClr val="303030"/>
                </a:solidFill>
                <a:effectLst/>
                <a:latin typeface="Arimo"/>
              </a:rPr>
              <a:t> </a:t>
            </a:r>
          </a:p>
          <a:p>
            <a:pPr fontAlgn="base"/>
            <a:r>
              <a:rPr lang="en-US" b="0" i="0" dirty="0">
                <a:solidFill>
                  <a:srgbClr val="303030"/>
                </a:solidFill>
                <a:effectLst/>
                <a:latin typeface="Arimo"/>
              </a:rPr>
              <a:t>In case-02,</a:t>
            </a:r>
          </a:p>
          <a:p>
            <a:pPr fontAlgn="base">
              <a:buFont typeface="Arial"/>
              <a:buChar char="•"/>
            </a:pPr>
            <a:r>
              <a:rPr lang="en-US" b="0" i="0" dirty="0">
                <a:solidFill>
                  <a:srgbClr val="303030"/>
                </a:solidFill>
                <a:effectLst/>
                <a:latin typeface="Arimo"/>
              </a:rPr>
              <a:t>Remove vertex-C since it has the least in-degree.</a:t>
            </a:r>
          </a:p>
          <a:p>
            <a:pPr fontAlgn="base">
              <a:buFont typeface="Arial"/>
              <a:buChar char="•"/>
            </a:pPr>
            <a:r>
              <a:rPr lang="en-US" b="0" i="0" dirty="0">
                <a:solidFill>
                  <a:srgbClr val="303030"/>
                </a:solidFill>
                <a:effectLst/>
                <a:latin typeface="Arimo"/>
              </a:rPr>
              <a:t>Then, remove the remaining vertex-E.</a:t>
            </a:r>
          </a:p>
          <a:p>
            <a:pPr fontAlgn="base"/>
            <a:r>
              <a:rPr lang="en-US" b="0" i="0" dirty="0">
                <a:solidFill>
                  <a:srgbClr val="303030"/>
                </a:solidFill>
                <a:effectLst/>
                <a:latin typeface="Arimo"/>
              </a:rPr>
              <a:t> </a:t>
            </a:r>
          </a:p>
        </p:txBody>
      </p:sp>
      <p:pic>
        <p:nvPicPr>
          <p:cNvPr id="14338" name="Picture 2" descr="https://www.gatevidyalay.com/wp-content/uploads/2018/07/Topological-Sort-Problem-01-Solution-Step-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7600"/>
            <a:ext cx="73533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5121861"/>
            <a:ext cx="4572000" cy="1754326"/>
          </a:xfrm>
          <a:prstGeom prst="rect">
            <a:avLst/>
          </a:prstGeom>
        </p:spPr>
        <p:txBody>
          <a:bodyPr>
            <a:spAutoFit/>
          </a:bodyPr>
          <a:lstStyle/>
          <a:p>
            <a:pPr fontAlgn="base"/>
            <a:r>
              <a:rPr lang="en-US" b="1" i="0" u="sng" dirty="0">
                <a:solidFill>
                  <a:srgbClr val="303030"/>
                </a:solidFill>
                <a:effectLst/>
                <a:latin typeface="roboto condensed"/>
              </a:rPr>
              <a:t>Conclusion-</a:t>
            </a:r>
            <a:endParaRPr lang="en-US" b="1" i="0" dirty="0">
              <a:solidFill>
                <a:srgbClr val="303030"/>
              </a:solidFill>
              <a:effectLst/>
              <a:latin typeface="roboto condensed"/>
            </a:endParaRPr>
          </a:p>
          <a:p>
            <a:pPr fontAlgn="base"/>
            <a:r>
              <a:rPr lang="en-US" b="0" i="0" dirty="0">
                <a:solidFill>
                  <a:srgbClr val="303030"/>
                </a:solidFill>
                <a:effectLst/>
                <a:latin typeface="Arimo"/>
              </a:rPr>
              <a:t> </a:t>
            </a:r>
          </a:p>
          <a:p>
            <a:pPr fontAlgn="base"/>
            <a:r>
              <a:rPr lang="en-US" b="0" i="0" dirty="0">
                <a:solidFill>
                  <a:srgbClr val="303030"/>
                </a:solidFill>
                <a:effectLst/>
                <a:latin typeface="Arimo"/>
              </a:rPr>
              <a:t>For the given graph, following </a:t>
            </a:r>
            <a:r>
              <a:rPr lang="en-US" b="1" i="0" dirty="0">
                <a:solidFill>
                  <a:srgbClr val="303030"/>
                </a:solidFill>
                <a:effectLst/>
                <a:latin typeface="Arimo"/>
              </a:rPr>
              <a:t>2</a:t>
            </a:r>
            <a:r>
              <a:rPr lang="en-US" b="0" i="0" dirty="0">
                <a:solidFill>
                  <a:srgbClr val="303030"/>
                </a:solidFill>
                <a:effectLst/>
                <a:latin typeface="Arimo"/>
              </a:rPr>
              <a:t> different topological orderings are possible-</a:t>
            </a:r>
          </a:p>
          <a:p>
            <a:pPr fontAlgn="base">
              <a:buFont typeface="Arial"/>
              <a:buChar char="•"/>
            </a:pPr>
            <a:r>
              <a:rPr lang="en-US" b="1" i="0" dirty="0">
                <a:solidFill>
                  <a:srgbClr val="303030"/>
                </a:solidFill>
                <a:effectLst/>
                <a:latin typeface="Arimo"/>
              </a:rPr>
              <a:t>A B C D E</a:t>
            </a:r>
            <a:endParaRPr lang="en-US" b="0" i="0" dirty="0">
              <a:solidFill>
                <a:srgbClr val="303030"/>
              </a:solidFill>
              <a:effectLst/>
              <a:latin typeface="Arimo"/>
            </a:endParaRPr>
          </a:p>
          <a:p>
            <a:pPr fontAlgn="base">
              <a:buFont typeface="Arial"/>
              <a:buChar char="•"/>
            </a:pPr>
            <a:r>
              <a:rPr lang="en-US" b="1" i="0" dirty="0">
                <a:solidFill>
                  <a:srgbClr val="303030"/>
                </a:solidFill>
                <a:effectLst/>
                <a:latin typeface="Arimo"/>
              </a:rPr>
              <a:t>A B D C E</a:t>
            </a:r>
            <a:endParaRPr lang="en-US" b="0" i="0" dirty="0">
              <a:solidFill>
                <a:srgbClr val="303030"/>
              </a:solidFill>
              <a:effectLst/>
              <a:latin typeface="Arimo"/>
            </a:endParaRPr>
          </a:p>
        </p:txBody>
      </p:sp>
    </p:spTree>
    <p:extLst>
      <p:ext uri="{BB962C8B-B14F-4D97-AF65-F5344CB8AC3E}">
        <p14:creationId xmlns:p14="http://schemas.microsoft.com/office/powerpoint/2010/main" val="208615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3048000" y="1905000"/>
            <a:ext cx="2438400" cy="646331"/>
          </a:xfrm>
          <a:prstGeom prst="rect">
            <a:avLst/>
          </a:prstGeom>
          <a:noFill/>
        </p:spPr>
        <p:txBody>
          <a:bodyPr wrap="square" rtlCol="0">
            <a:spAutoFit/>
          </a:bodyPr>
          <a:lstStyle/>
          <a:p>
            <a:r>
              <a:rPr lang="en-US" dirty="0"/>
              <a:t>Graph Traversal</a:t>
            </a:r>
          </a:p>
          <a:p>
            <a:endParaRPr lang="en-US" dirty="0"/>
          </a:p>
        </p:txBody>
      </p:sp>
      <p:sp>
        <p:nvSpPr>
          <p:cNvPr id="4" name="TextBox 3"/>
          <p:cNvSpPr txBox="1"/>
          <p:nvPr/>
        </p:nvSpPr>
        <p:spPr>
          <a:xfrm>
            <a:off x="609600" y="2362200"/>
            <a:ext cx="8153400" cy="1200329"/>
          </a:xfrm>
          <a:prstGeom prst="rect">
            <a:avLst/>
          </a:prstGeom>
          <a:noFill/>
        </p:spPr>
        <p:txBody>
          <a:bodyPr wrap="square" rtlCol="0">
            <a:spAutoFit/>
          </a:bodyPr>
          <a:lstStyle/>
          <a:p>
            <a:pPr marL="285750" indent="-285750">
              <a:buFont typeface="Arial" pitchFamily="34" charset="0"/>
              <a:buChar char="•"/>
            </a:pPr>
            <a:r>
              <a:rPr lang="en-US" dirty="0"/>
              <a:t>A graph traversal is a systematic way of visiting the nodes in a specific order.</a:t>
            </a:r>
          </a:p>
          <a:p>
            <a:pPr marL="285750" indent="-285750">
              <a:buFont typeface="Arial" pitchFamily="34" charset="0"/>
              <a:buChar char="•"/>
            </a:pPr>
            <a:r>
              <a:rPr lang="en-US" dirty="0"/>
              <a:t>Depth First Traversal</a:t>
            </a:r>
          </a:p>
          <a:p>
            <a:pPr marL="285750" indent="-285750">
              <a:buFont typeface="Arial" pitchFamily="34" charset="0"/>
              <a:buChar char="•"/>
            </a:pPr>
            <a:r>
              <a:rPr lang="en-US" dirty="0"/>
              <a:t>Breadth first Traversal</a:t>
            </a:r>
          </a:p>
          <a:p>
            <a:pPr marL="285750" indent="-285750">
              <a:buFont typeface="Arial" pitchFamily="34" charset="0"/>
              <a:buChar char="•"/>
            </a:pPr>
            <a:endParaRPr lang="en-US" dirty="0"/>
          </a:p>
        </p:txBody>
      </p:sp>
      <p:sp>
        <p:nvSpPr>
          <p:cNvPr id="5" name="Rectangle 4"/>
          <p:cNvSpPr/>
          <p:nvPr/>
        </p:nvSpPr>
        <p:spPr>
          <a:xfrm>
            <a:off x="628650" y="3562529"/>
            <a:ext cx="7981950" cy="1754326"/>
          </a:xfrm>
          <a:prstGeom prst="rect">
            <a:avLst/>
          </a:prstGeom>
        </p:spPr>
        <p:txBody>
          <a:bodyPr wrap="square">
            <a:spAutoFit/>
          </a:bodyPr>
          <a:lstStyle/>
          <a:p>
            <a:pPr marL="285750" indent="-285750">
              <a:buFont typeface="Arial" pitchFamily="34" charset="0"/>
              <a:buChar char="•"/>
            </a:pPr>
            <a:r>
              <a:rPr lang="en-US" b="0" i="0" dirty="0">
                <a:solidFill>
                  <a:srgbClr val="000000"/>
                </a:solidFill>
                <a:effectLst/>
                <a:latin typeface="Arial"/>
              </a:rPr>
              <a:t>The Breadth First Search (BFS) traversal is an algorithm, which is used to visit all of the nodes of a given graph. </a:t>
            </a:r>
          </a:p>
          <a:p>
            <a:pPr marL="285750" indent="-285750">
              <a:buFont typeface="Arial" pitchFamily="34" charset="0"/>
              <a:buChar char="•"/>
            </a:pPr>
            <a:r>
              <a:rPr lang="en-US" b="0" i="0" dirty="0">
                <a:solidFill>
                  <a:srgbClr val="000000"/>
                </a:solidFill>
                <a:effectLst/>
                <a:latin typeface="Arial"/>
              </a:rPr>
              <a:t>In this traversal algorithm one node is selected and then all of the adjacent nodes are visited one by one. </a:t>
            </a:r>
          </a:p>
          <a:p>
            <a:pPr marL="285750" indent="-285750">
              <a:buFont typeface="Arial" pitchFamily="34" charset="0"/>
              <a:buChar char="•"/>
            </a:pPr>
            <a:r>
              <a:rPr lang="en-US" b="0" i="0" dirty="0">
                <a:solidFill>
                  <a:srgbClr val="000000"/>
                </a:solidFill>
                <a:effectLst/>
                <a:latin typeface="Arial"/>
              </a:rPr>
              <a:t>After completing all of the adjacent vertices, it moves further to check another vertices and checks its adjacent vertices again.</a:t>
            </a:r>
            <a:endParaRPr lang="en-US" dirty="0"/>
          </a:p>
        </p:txBody>
      </p:sp>
    </p:spTree>
    <p:extLst>
      <p:ext uri="{BB962C8B-B14F-4D97-AF65-F5344CB8AC3E}">
        <p14:creationId xmlns:p14="http://schemas.microsoft.com/office/powerpoint/2010/main" val="377693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200" dirty="0"/>
              <a:t>Step1 : choose any node in the graph, designate it as the search node &amp; mark it as visited</a:t>
            </a:r>
          </a:p>
          <a:p>
            <a:r>
              <a:rPr lang="en-US" sz="2200" dirty="0" err="1"/>
              <a:t>Setp</a:t>
            </a:r>
            <a:r>
              <a:rPr lang="en-US" sz="2200" dirty="0"/>
              <a:t> 2: Using the adjacency matrix of the graph, find all the </a:t>
            </a:r>
            <a:r>
              <a:rPr lang="en-US" sz="2200" dirty="0" err="1"/>
              <a:t>univisted</a:t>
            </a:r>
            <a:r>
              <a:rPr lang="en-US" sz="2200" dirty="0"/>
              <a:t> adjacent node and </a:t>
            </a:r>
            <a:r>
              <a:rPr lang="en-US" sz="2200" dirty="0" err="1"/>
              <a:t>enqueue</a:t>
            </a:r>
            <a:r>
              <a:rPr lang="en-US" sz="2200" dirty="0"/>
              <a:t> them into queue Q</a:t>
            </a:r>
          </a:p>
          <a:p>
            <a:r>
              <a:rPr lang="en-US" sz="2200" dirty="0"/>
              <a:t>Step 3: then the node is </a:t>
            </a:r>
            <a:r>
              <a:rPr lang="en-US" sz="2200" dirty="0" err="1"/>
              <a:t>dequeued</a:t>
            </a:r>
            <a:r>
              <a:rPr lang="en-US" sz="2200" dirty="0"/>
              <a:t> from the queue. Mark that node as visited and designate it as the new search node</a:t>
            </a:r>
          </a:p>
          <a:p>
            <a:r>
              <a:rPr lang="en-US" sz="2200" dirty="0"/>
              <a:t>Step 4: Repeat the step 2 and 3 using the new search node</a:t>
            </a:r>
          </a:p>
          <a:p>
            <a:r>
              <a:rPr lang="en-US" sz="2200" dirty="0"/>
              <a:t>Step 5: this process continues until the queue Q which keeps track of the adjacent nodes is empty.</a:t>
            </a:r>
          </a:p>
        </p:txBody>
      </p:sp>
    </p:spTree>
    <p:extLst>
      <p:ext uri="{BB962C8B-B14F-4D97-AF65-F5344CB8AC3E}">
        <p14:creationId xmlns:p14="http://schemas.microsoft.com/office/powerpoint/2010/main" val="3986632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671758"/>
            <a:ext cx="6553200" cy="432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146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5715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8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535901"/>
            <a:ext cx="7543800" cy="4955203"/>
          </a:xfrm>
          <a:prstGeom prst="rect">
            <a:avLst/>
          </a:prstGeom>
        </p:spPr>
        <p:txBody>
          <a:bodyPr wrap="square">
            <a:spAutoFit/>
          </a:bodyPr>
          <a:lstStyle/>
          <a:p>
            <a:pPr algn="just"/>
            <a:r>
              <a:rPr lang="en-US" b="0" i="0" u="none" strike="noStrike" dirty="0">
                <a:effectLst/>
                <a:latin typeface="Arial"/>
                <a:ea typeface="Times New Roman"/>
                <a:cs typeface="Times New Roman"/>
              </a:rPr>
              <a:t>Algorithm BFS gives the details.</a:t>
            </a:r>
            <a:endParaRPr lang="en-US" sz="1600" b="1" i="1" u="sng" dirty="0">
              <a:effectLst/>
              <a:latin typeface="Arial Black"/>
              <a:ea typeface="Times New Roman"/>
              <a:cs typeface="Times New Roman"/>
            </a:endParaRPr>
          </a:p>
          <a:p>
            <a:pPr algn="just">
              <a:spcBef>
                <a:spcPts val="1200"/>
              </a:spcBef>
            </a:pPr>
            <a:r>
              <a:rPr lang="en-US" b="1" dirty="0">
                <a:effectLst/>
                <a:latin typeface="Arial"/>
                <a:ea typeface="Times New Roman"/>
                <a:cs typeface="Times New Roman"/>
              </a:rPr>
              <a:t>Procedure</a:t>
            </a:r>
            <a:r>
              <a:rPr lang="en-US" dirty="0">
                <a:effectLst/>
                <a:latin typeface="Arial"/>
                <a:ea typeface="Times New Roman"/>
                <a:cs typeface="Times New Roman"/>
              </a:rPr>
              <a:t> BFS(v)</a:t>
            </a:r>
            <a:endParaRPr lang="en-US" sz="1200" dirty="0">
              <a:effectLst/>
              <a:latin typeface="Times New Roman"/>
              <a:ea typeface="Times New Roman"/>
            </a:endParaRPr>
          </a:p>
          <a:p>
            <a:pPr algn="just"/>
            <a:r>
              <a:rPr lang="en-US" dirty="0">
                <a:effectLst/>
                <a:latin typeface="Arial"/>
                <a:ea typeface="Times New Roman"/>
                <a:cs typeface="Times New Roman"/>
              </a:rPr>
              <a:t> </a:t>
            </a:r>
            <a:endParaRPr lang="en-US" sz="1200" dirty="0">
              <a:effectLst/>
              <a:latin typeface="Times New Roman"/>
              <a:ea typeface="Times New Roman"/>
            </a:endParaRPr>
          </a:p>
          <a:p>
            <a:pPr algn="just"/>
            <a:r>
              <a:rPr lang="en-US" b="0" i="0" u="none" strike="noStrike" dirty="0">
                <a:effectLst/>
                <a:latin typeface="Arial"/>
                <a:ea typeface="Times New Roman"/>
                <a:cs typeface="Times New Roman"/>
              </a:rPr>
              <a:t>//A breadth first search of G is carried out beginning at vertex v. All vertices visited are marked as VISITED(I) = 1. The graph G and array VISITED are global and VISITED is </a:t>
            </a:r>
            <a:r>
              <a:rPr lang="en-US" b="0" i="0" u="none" strike="noStrike" dirty="0" err="1">
                <a:effectLst/>
                <a:latin typeface="Arial"/>
                <a:ea typeface="Times New Roman"/>
                <a:cs typeface="Times New Roman"/>
              </a:rPr>
              <a:t>initialised</a:t>
            </a:r>
            <a:r>
              <a:rPr lang="en-US" b="0" i="0" u="none" strike="noStrike" dirty="0">
                <a:effectLst/>
                <a:latin typeface="Arial"/>
                <a:ea typeface="Times New Roman"/>
                <a:cs typeface="Times New Roman"/>
              </a:rPr>
              <a:t> to 0.//</a:t>
            </a:r>
            <a:endParaRPr lang="en-US" sz="1600" b="1" i="1" u="sng" dirty="0">
              <a:effectLst/>
              <a:latin typeface="Arial Black"/>
              <a:ea typeface="Times New Roman"/>
              <a:cs typeface="Times New Roman"/>
            </a:endParaRPr>
          </a:p>
          <a:p>
            <a:pPr algn="just"/>
            <a:r>
              <a:rPr lang="en-US" dirty="0">
                <a:effectLst/>
                <a:latin typeface="Arial"/>
                <a:ea typeface="Times New Roman"/>
                <a:cs typeface="Times New Roman"/>
              </a:rPr>
              <a:t>VISITED(v) </a:t>
            </a:r>
            <a:r>
              <a:rPr lang="en-US" dirty="0">
                <a:effectLst/>
                <a:latin typeface="Arial"/>
                <a:ea typeface="Times New Roman"/>
                <a:sym typeface="Wingdings"/>
              </a:rPr>
              <a:t></a:t>
            </a:r>
            <a:r>
              <a:rPr lang="en-US" dirty="0">
                <a:effectLst/>
                <a:latin typeface="Arial"/>
                <a:ea typeface="Times New Roman"/>
                <a:cs typeface="Times New Roman"/>
              </a:rPr>
              <a:t> 1</a:t>
            </a:r>
            <a:endParaRPr lang="en-US" sz="1200" dirty="0">
              <a:effectLst/>
              <a:latin typeface="Times New Roman"/>
              <a:ea typeface="Times New Roman"/>
            </a:endParaRPr>
          </a:p>
          <a:p>
            <a:pPr algn="just"/>
            <a:r>
              <a:rPr lang="en-US" b="1" dirty="0" err="1">
                <a:effectLst/>
                <a:latin typeface="Arial"/>
                <a:cs typeface="Times New Roman"/>
              </a:rPr>
              <a:t>Initialise</a:t>
            </a:r>
            <a:r>
              <a:rPr lang="en-US" b="1" dirty="0">
                <a:effectLst/>
                <a:latin typeface="Arial"/>
                <a:cs typeface="Times New Roman"/>
              </a:rPr>
              <a:t> Q to be empty //Q is a queue//</a:t>
            </a:r>
          </a:p>
          <a:p>
            <a:pPr algn="just"/>
            <a:r>
              <a:rPr lang="en-US" dirty="0">
                <a:effectLst/>
                <a:latin typeface="Arial"/>
                <a:ea typeface="Times New Roman"/>
                <a:cs typeface="Times New Roman"/>
              </a:rPr>
              <a:t>loop</a:t>
            </a:r>
            <a:endParaRPr lang="en-US" sz="1200" dirty="0">
              <a:effectLst/>
              <a:latin typeface="Times New Roman"/>
              <a:ea typeface="Times New Roman"/>
            </a:endParaRPr>
          </a:p>
          <a:p>
            <a:pPr algn="just"/>
            <a:r>
              <a:rPr lang="en-US" dirty="0">
                <a:effectLst/>
                <a:latin typeface="Arial"/>
                <a:ea typeface="Times New Roman"/>
                <a:cs typeface="Times New Roman"/>
              </a:rPr>
              <a:t>for all vertices w adjacent to v do</a:t>
            </a:r>
            <a:endParaRPr lang="en-US" sz="1200" dirty="0">
              <a:effectLst/>
              <a:latin typeface="Times New Roman"/>
              <a:ea typeface="Times New Roman"/>
            </a:endParaRPr>
          </a:p>
          <a:p>
            <a:pPr algn="just"/>
            <a:r>
              <a:rPr lang="en-US" dirty="0">
                <a:effectLst/>
                <a:latin typeface="Arial"/>
                <a:ea typeface="Times New Roman"/>
                <a:cs typeface="Times New Roman"/>
              </a:rPr>
              <a:t>if VISITED(w) = 0 //add w to queue//</a:t>
            </a:r>
            <a:endParaRPr lang="en-US" sz="1200" dirty="0">
              <a:effectLst/>
              <a:latin typeface="Times New Roman"/>
              <a:ea typeface="Times New Roman"/>
            </a:endParaRPr>
          </a:p>
          <a:p>
            <a:pPr algn="just"/>
            <a:r>
              <a:rPr lang="en-US" dirty="0">
                <a:effectLst/>
                <a:latin typeface="Arial"/>
                <a:ea typeface="Times New Roman"/>
                <a:cs typeface="Times New Roman"/>
              </a:rPr>
              <a:t>then [call ADDQ(w, Q); VISITED(w) </a:t>
            </a:r>
            <a:r>
              <a:rPr lang="en-US" dirty="0">
                <a:effectLst/>
                <a:latin typeface="Arial"/>
                <a:ea typeface="Times New Roman"/>
                <a:sym typeface="Wingdings"/>
              </a:rPr>
              <a:t></a:t>
            </a:r>
            <a:r>
              <a:rPr lang="en-US" dirty="0">
                <a:effectLst/>
                <a:latin typeface="Arial"/>
                <a:ea typeface="Times New Roman"/>
                <a:cs typeface="Times New Roman"/>
              </a:rPr>
              <a:t> 1] //mark w as VISITED//</a:t>
            </a:r>
            <a:endParaRPr lang="en-US" sz="1200" dirty="0">
              <a:effectLst/>
              <a:latin typeface="Times New Roman"/>
              <a:ea typeface="Times New Roman"/>
            </a:endParaRPr>
          </a:p>
          <a:p>
            <a:pPr algn="just"/>
            <a:r>
              <a:rPr lang="en-US" dirty="0">
                <a:effectLst/>
                <a:latin typeface="Arial"/>
                <a:ea typeface="Times New Roman"/>
                <a:cs typeface="Times New Roman"/>
              </a:rPr>
              <a:t>end </a:t>
            </a:r>
            <a:endParaRPr lang="en-US" sz="1200" dirty="0">
              <a:effectLst/>
              <a:latin typeface="Times New Roman"/>
              <a:ea typeface="Times New Roman"/>
            </a:endParaRPr>
          </a:p>
          <a:p>
            <a:pPr algn="just"/>
            <a:r>
              <a:rPr lang="en-US" dirty="0">
                <a:effectLst/>
                <a:latin typeface="Arial"/>
                <a:ea typeface="Times New Roman"/>
                <a:cs typeface="Times New Roman"/>
              </a:rPr>
              <a:t>if Q is empty then return </a:t>
            </a:r>
            <a:endParaRPr lang="en-US" sz="1200" dirty="0">
              <a:effectLst/>
              <a:latin typeface="Times New Roman"/>
              <a:ea typeface="Times New Roman"/>
            </a:endParaRPr>
          </a:p>
          <a:p>
            <a:pPr algn="just"/>
            <a:r>
              <a:rPr lang="en-US" dirty="0">
                <a:effectLst/>
                <a:latin typeface="Arial"/>
                <a:ea typeface="Times New Roman"/>
                <a:cs typeface="Times New Roman"/>
              </a:rPr>
              <a:t>call DELETEQ(</a:t>
            </a:r>
            <a:r>
              <a:rPr lang="en-US" dirty="0" err="1">
                <a:effectLst/>
                <a:latin typeface="Arial"/>
                <a:ea typeface="Times New Roman"/>
                <a:cs typeface="Times New Roman"/>
              </a:rPr>
              <a:t>v,Q</a:t>
            </a:r>
            <a:r>
              <a:rPr lang="en-US" dirty="0">
                <a:effectLst/>
                <a:latin typeface="Arial"/>
                <a:ea typeface="Times New Roman"/>
                <a:cs typeface="Times New Roman"/>
              </a:rPr>
              <a:t>)</a:t>
            </a:r>
            <a:endParaRPr lang="en-US" sz="1200" dirty="0">
              <a:effectLst/>
              <a:latin typeface="Times New Roman"/>
              <a:ea typeface="Times New Roman"/>
            </a:endParaRPr>
          </a:p>
          <a:p>
            <a:pPr algn="just"/>
            <a:r>
              <a:rPr lang="en-US" dirty="0">
                <a:effectLst/>
                <a:latin typeface="Arial"/>
                <a:ea typeface="Times New Roman"/>
                <a:cs typeface="Times New Roman"/>
              </a:rPr>
              <a:t>forever</a:t>
            </a:r>
            <a:endParaRPr lang="en-US" sz="1200" dirty="0">
              <a:effectLst/>
              <a:latin typeface="Times New Roman"/>
              <a:ea typeface="Times New Roman"/>
            </a:endParaRPr>
          </a:p>
          <a:p>
            <a:pPr algn="just"/>
            <a:r>
              <a:rPr lang="en-US" dirty="0">
                <a:effectLst/>
                <a:latin typeface="Arial"/>
                <a:ea typeface="Times New Roman"/>
                <a:cs typeface="Times New Roman"/>
              </a:rPr>
              <a:t>end BFS</a:t>
            </a:r>
            <a:endParaRPr lang="en-US" sz="1200" dirty="0">
              <a:effectLst/>
              <a:latin typeface="Times New Roman"/>
              <a:ea typeface="Times New Roman"/>
            </a:endParaRPr>
          </a:p>
        </p:txBody>
      </p:sp>
    </p:spTree>
    <p:extLst>
      <p:ext uri="{BB962C8B-B14F-4D97-AF65-F5344CB8AC3E}">
        <p14:creationId xmlns:p14="http://schemas.microsoft.com/office/powerpoint/2010/main" val="2371137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2543175" cy="19907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219200" y="2895600"/>
            <a:ext cx="7543800" cy="2031325"/>
          </a:xfrm>
          <a:prstGeom prst="rect">
            <a:avLst/>
          </a:prstGeom>
          <a:noFill/>
        </p:spPr>
        <p:txBody>
          <a:bodyPr wrap="square" rtlCol="0">
            <a:spAutoFit/>
          </a:bodyPr>
          <a:lstStyle/>
          <a:p>
            <a:pPr indent="457200" algn="just">
              <a:spcBef>
                <a:spcPts val="1200"/>
              </a:spcBef>
            </a:pPr>
            <a:r>
              <a:rPr lang="en-US" dirty="0">
                <a:effectLst/>
                <a:latin typeface="Arial"/>
                <a:ea typeface="Times New Roman"/>
                <a:cs typeface="Times New Roman"/>
              </a:rPr>
              <a:t>Let us consider the same example, given in figure. We start say, with V</a:t>
            </a:r>
            <a:r>
              <a:rPr lang="en-US" baseline="-25000" dirty="0">
                <a:effectLst/>
                <a:latin typeface="Arial"/>
                <a:ea typeface="Times New Roman"/>
                <a:cs typeface="Times New Roman"/>
              </a:rPr>
              <a:t>1</a:t>
            </a:r>
            <a:r>
              <a:rPr lang="en-US" dirty="0">
                <a:effectLst/>
                <a:latin typeface="Arial"/>
                <a:ea typeface="Times New Roman"/>
                <a:cs typeface="Times New Roman"/>
              </a:rPr>
              <a:t>. Its adjacent vertices are V</a:t>
            </a:r>
            <a:r>
              <a:rPr lang="en-US" baseline="-25000" dirty="0">
                <a:effectLst/>
                <a:latin typeface="Arial"/>
                <a:ea typeface="Times New Roman"/>
                <a:cs typeface="Times New Roman"/>
              </a:rPr>
              <a:t>2</a:t>
            </a:r>
            <a:r>
              <a:rPr lang="en-US" dirty="0">
                <a:effectLst/>
                <a:latin typeface="Arial"/>
                <a:ea typeface="Times New Roman"/>
                <a:cs typeface="Times New Roman"/>
              </a:rPr>
              <a:t>, V</a:t>
            </a:r>
            <a:r>
              <a:rPr lang="en-US" baseline="-25000" dirty="0">
                <a:effectLst/>
                <a:latin typeface="Arial"/>
                <a:ea typeface="Times New Roman"/>
                <a:cs typeface="Times New Roman"/>
              </a:rPr>
              <a:t>8 </a:t>
            </a:r>
            <a:r>
              <a:rPr lang="en-US" dirty="0">
                <a:effectLst/>
                <a:latin typeface="Arial"/>
                <a:ea typeface="Times New Roman"/>
                <a:cs typeface="Times New Roman"/>
              </a:rPr>
              <a:t>,  V</a:t>
            </a:r>
            <a:r>
              <a:rPr lang="en-US" baseline="-25000" dirty="0">
                <a:effectLst/>
                <a:latin typeface="Arial"/>
                <a:ea typeface="Times New Roman"/>
                <a:cs typeface="Times New Roman"/>
              </a:rPr>
              <a:t>3</a:t>
            </a:r>
            <a:r>
              <a:rPr lang="en-US" dirty="0">
                <a:effectLst/>
                <a:latin typeface="Arial"/>
                <a:ea typeface="Times New Roman"/>
                <a:cs typeface="Times New Roman"/>
              </a:rPr>
              <a:t> . we visit all one by one. We pick on one of these, say V</a:t>
            </a:r>
            <a:r>
              <a:rPr lang="en-US" baseline="-25000" dirty="0">
                <a:effectLst/>
                <a:latin typeface="Arial"/>
                <a:ea typeface="Times New Roman"/>
                <a:cs typeface="Times New Roman"/>
              </a:rPr>
              <a:t>2</a:t>
            </a:r>
            <a:r>
              <a:rPr lang="en-US" dirty="0">
                <a:effectLst/>
                <a:latin typeface="Arial"/>
                <a:ea typeface="Times New Roman"/>
                <a:cs typeface="Times New Roman"/>
              </a:rPr>
              <a:t>. The unvisited adjacent vertices to V</a:t>
            </a:r>
            <a:r>
              <a:rPr lang="en-US" baseline="-25000" dirty="0">
                <a:effectLst/>
                <a:latin typeface="Arial"/>
                <a:ea typeface="Times New Roman"/>
                <a:cs typeface="Times New Roman"/>
              </a:rPr>
              <a:t>2 </a:t>
            </a:r>
            <a:r>
              <a:rPr lang="en-US" dirty="0">
                <a:effectLst/>
                <a:latin typeface="Arial"/>
                <a:ea typeface="Times New Roman"/>
                <a:cs typeface="Times New Roman"/>
              </a:rPr>
              <a:t> are V</a:t>
            </a:r>
            <a:r>
              <a:rPr lang="en-US" baseline="-25000" dirty="0">
                <a:effectLst/>
                <a:latin typeface="Arial"/>
                <a:ea typeface="Times New Roman"/>
                <a:cs typeface="Times New Roman"/>
              </a:rPr>
              <a:t>4</a:t>
            </a:r>
            <a:r>
              <a:rPr lang="en-US" dirty="0">
                <a:effectLst/>
                <a:latin typeface="Arial"/>
                <a:ea typeface="Times New Roman"/>
                <a:cs typeface="Times New Roman"/>
              </a:rPr>
              <a:t>, V</a:t>
            </a:r>
            <a:r>
              <a:rPr lang="en-US" baseline="-25000" dirty="0">
                <a:effectLst/>
                <a:latin typeface="Arial"/>
                <a:ea typeface="Times New Roman"/>
                <a:cs typeface="Times New Roman"/>
              </a:rPr>
              <a:t>5 </a:t>
            </a:r>
            <a:r>
              <a:rPr lang="en-US" dirty="0">
                <a:effectLst/>
                <a:latin typeface="Arial"/>
                <a:ea typeface="Times New Roman"/>
                <a:cs typeface="Times New Roman"/>
              </a:rPr>
              <a:t>. we visit both . we back to the remaining visited vertices of V</a:t>
            </a:r>
            <a:r>
              <a:rPr lang="en-US" baseline="-25000" dirty="0">
                <a:effectLst/>
                <a:latin typeface="Arial"/>
                <a:ea typeface="Times New Roman"/>
                <a:cs typeface="Times New Roman"/>
              </a:rPr>
              <a:t>1</a:t>
            </a:r>
            <a:r>
              <a:rPr lang="en-US" dirty="0">
                <a:effectLst/>
                <a:latin typeface="Arial"/>
                <a:ea typeface="Times New Roman"/>
                <a:cs typeface="Times New Roman"/>
              </a:rPr>
              <a:t> and pick on one of this, say V</a:t>
            </a:r>
            <a:r>
              <a:rPr lang="en-US" baseline="-25000" dirty="0">
                <a:effectLst/>
                <a:latin typeface="Arial"/>
                <a:ea typeface="Times New Roman"/>
                <a:cs typeface="Times New Roman"/>
              </a:rPr>
              <a:t>3</a:t>
            </a:r>
            <a:r>
              <a:rPr lang="en-US" dirty="0">
                <a:effectLst/>
                <a:latin typeface="Arial"/>
                <a:ea typeface="Times New Roman"/>
                <a:cs typeface="Times New Roman"/>
              </a:rPr>
              <a:t>. T The unvisited adjacent vertices to V</a:t>
            </a:r>
            <a:r>
              <a:rPr lang="en-US" baseline="-25000" dirty="0">
                <a:effectLst/>
                <a:latin typeface="Arial"/>
                <a:ea typeface="Times New Roman"/>
                <a:cs typeface="Times New Roman"/>
              </a:rPr>
              <a:t>3</a:t>
            </a:r>
            <a:r>
              <a:rPr lang="en-US" dirty="0">
                <a:effectLst/>
                <a:latin typeface="Arial"/>
                <a:ea typeface="Times New Roman"/>
                <a:cs typeface="Times New Roman"/>
              </a:rPr>
              <a:t> are V</a:t>
            </a:r>
            <a:r>
              <a:rPr lang="en-US" baseline="-25000" dirty="0">
                <a:effectLst/>
                <a:latin typeface="Arial"/>
                <a:ea typeface="Times New Roman"/>
                <a:cs typeface="Times New Roman"/>
              </a:rPr>
              <a:t>6</a:t>
            </a:r>
            <a:r>
              <a:rPr lang="en-US" dirty="0">
                <a:effectLst/>
                <a:latin typeface="Arial"/>
                <a:ea typeface="Times New Roman"/>
                <a:cs typeface="Times New Roman"/>
              </a:rPr>
              <a:t>,V</a:t>
            </a:r>
            <a:r>
              <a:rPr lang="en-US" baseline="-25000" dirty="0">
                <a:effectLst/>
                <a:latin typeface="Arial"/>
                <a:ea typeface="Times New Roman"/>
                <a:cs typeface="Times New Roman"/>
              </a:rPr>
              <a:t>7</a:t>
            </a:r>
            <a:r>
              <a:rPr lang="en-US" dirty="0">
                <a:effectLst/>
                <a:latin typeface="Arial"/>
                <a:ea typeface="Times New Roman"/>
                <a:cs typeface="Times New Roman"/>
              </a:rPr>
              <a:t>. There are no more unvisited adjacent vertices of V</a:t>
            </a:r>
            <a:r>
              <a:rPr lang="en-US" baseline="-25000" dirty="0">
                <a:effectLst/>
                <a:latin typeface="Arial"/>
                <a:ea typeface="Times New Roman"/>
                <a:cs typeface="Times New Roman"/>
              </a:rPr>
              <a:t>8</a:t>
            </a:r>
            <a:r>
              <a:rPr lang="en-US" dirty="0">
                <a:effectLst/>
                <a:latin typeface="Arial"/>
                <a:ea typeface="Times New Roman"/>
                <a:cs typeface="Times New Roman"/>
              </a:rPr>
              <a:t>, V</a:t>
            </a:r>
            <a:r>
              <a:rPr lang="en-US" baseline="-25000" dirty="0">
                <a:effectLst/>
                <a:latin typeface="Arial"/>
                <a:ea typeface="Times New Roman"/>
                <a:cs typeface="Times New Roman"/>
              </a:rPr>
              <a:t>4</a:t>
            </a:r>
            <a:r>
              <a:rPr lang="en-US" dirty="0">
                <a:effectLst/>
                <a:latin typeface="Arial"/>
                <a:ea typeface="Times New Roman"/>
                <a:cs typeface="Times New Roman"/>
              </a:rPr>
              <a:t>, V</a:t>
            </a:r>
            <a:r>
              <a:rPr lang="en-US" baseline="-25000" dirty="0">
                <a:effectLst/>
                <a:latin typeface="Arial"/>
                <a:ea typeface="Times New Roman"/>
                <a:cs typeface="Times New Roman"/>
              </a:rPr>
              <a:t>5</a:t>
            </a:r>
            <a:r>
              <a:rPr lang="en-US" dirty="0">
                <a:effectLst/>
                <a:latin typeface="Arial"/>
                <a:ea typeface="Times New Roman"/>
                <a:cs typeface="Times New Roman"/>
              </a:rPr>
              <a:t>, V</a:t>
            </a:r>
            <a:r>
              <a:rPr lang="en-US" baseline="-25000" dirty="0">
                <a:effectLst/>
                <a:latin typeface="Arial"/>
                <a:ea typeface="Times New Roman"/>
                <a:cs typeface="Times New Roman"/>
              </a:rPr>
              <a:t>6</a:t>
            </a:r>
            <a:r>
              <a:rPr lang="en-US" dirty="0">
                <a:effectLst/>
                <a:latin typeface="Arial"/>
                <a:ea typeface="Times New Roman"/>
                <a:cs typeface="Times New Roman"/>
              </a:rPr>
              <a:t> and V</a:t>
            </a:r>
            <a:r>
              <a:rPr lang="en-US" baseline="-25000" dirty="0">
                <a:effectLst/>
                <a:latin typeface="Arial"/>
                <a:ea typeface="Times New Roman"/>
                <a:cs typeface="Times New Roman"/>
              </a:rPr>
              <a:t>7</a:t>
            </a:r>
            <a:r>
              <a:rPr lang="en-US" dirty="0">
                <a:effectLst/>
                <a:latin typeface="Arial"/>
                <a:ea typeface="Times New Roman"/>
                <a:cs typeface="Times New Roman"/>
              </a:rPr>
              <a:t>.</a:t>
            </a:r>
            <a:r>
              <a:rPr lang="en-US" sz="1200" dirty="0">
                <a:effectLst/>
                <a:latin typeface="Arial"/>
                <a:ea typeface="Times New Roman"/>
                <a:cs typeface="Times New Roman"/>
              </a:rPr>
              <a:t> Thus the sequence so generated is V</a:t>
            </a:r>
            <a:r>
              <a:rPr lang="en-US" sz="1200" baseline="-25000" dirty="0">
                <a:effectLst/>
                <a:latin typeface="Arial"/>
                <a:ea typeface="Times New Roman"/>
                <a:cs typeface="Times New Roman"/>
              </a:rPr>
              <a:t>1,</a:t>
            </a:r>
            <a:r>
              <a:rPr lang="en-US" sz="1200" dirty="0">
                <a:effectLst/>
                <a:latin typeface="Arial"/>
                <a:ea typeface="Times New Roman"/>
                <a:cs typeface="Times New Roman"/>
              </a:rPr>
              <a:t>V</a:t>
            </a:r>
            <a:r>
              <a:rPr lang="en-US" sz="1200" baseline="-25000" dirty="0">
                <a:effectLst/>
                <a:latin typeface="Arial"/>
                <a:ea typeface="Times New Roman"/>
                <a:cs typeface="Times New Roman"/>
              </a:rPr>
              <a:t>2,  </a:t>
            </a:r>
            <a:r>
              <a:rPr lang="en-US" sz="1200" dirty="0">
                <a:effectLst/>
                <a:latin typeface="Arial"/>
                <a:ea typeface="Times New Roman"/>
                <a:cs typeface="Times New Roman"/>
              </a:rPr>
              <a:t>V</a:t>
            </a:r>
            <a:r>
              <a:rPr lang="en-US" sz="1200" baseline="-25000" dirty="0">
                <a:effectLst/>
                <a:latin typeface="Arial"/>
                <a:ea typeface="Times New Roman"/>
                <a:cs typeface="Times New Roman"/>
              </a:rPr>
              <a:t>8,</a:t>
            </a:r>
            <a:r>
              <a:rPr lang="en-US" sz="1200" dirty="0">
                <a:effectLst/>
                <a:latin typeface="Arial"/>
                <a:ea typeface="Times New Roman"/>
                <a:cs typeface="Times New Roman"/>
              </a:rPr>
              <a:t> V</a:t>
            </a:r>
            <a:r>
              <a:rPr lang="en-US" sz="1200" baseline="-25000" dirty="0">
                <a:effectLst/>
                <a:latin typeface="Arial"/>
                <a:ea typeface="Times New Roman"/>
                <a:cs typeface="Times New Roman"/>
              </a:rPr>
              <a:t>3,</a:t>
            </a:r>
            <a:r>
              <a:rPr lang="en-US" sz="1200" dirty="0">
                <a:effectLst/>
                <a:latin typeface="Arial"/>
                <a:ea typeface="Times New Roman"/>
                <a:cs typeface="Times New Roman"/>
              </a:rPr>
              <a:t>V</a:t>
            </a:r>
            <a:r>
              <a:rPr lang="en-US" sz="1200" baseline="-25000" dirty="0">
                <a:effectLst/>
                <a:latin typeface="Arial"/>
                <a:ea typeface="Times New Roman"/>
                <a:cs typeface="Times New Roman"/>
              </a:rPr>
              <a:t>4</a:t>
            </a:r>
            <a:r>
              <a:rPr lang="en-US" sz="1200" dirty="0">
                <a:effectLst/>
                <a:latin typeface="Arial"/>
                <a:ea typeface="Times New Roman"/>
                <a:cs typeface="Times New Roman"/>
              </a:rPr>
              <a:t>, V</a:t>
            </a:r>
            <a:r>
              <a:rPr lang="en-US" sz="1200" baseline="-25000" dirty="0">
                <a:effectLst/>
                <a:latin typeface="Arial"/>
                <a:ea typeface="Times New Roman"/>
                <a:cs typeface="Times New Roman"/>
              </a:rPr>
              <a:t>5,</a:t>
            </a:r>
            <a:r>
              <a:rPr lang="en-US" sz="1200" dirty="0">
                <a:effectLst/>
                <a:latin typeface="Arial"/>
                <a:ea typeface="Times New Roman"/>
                <a:cs typeface="Times New Roman"/>
              </a:rPr>
              <a:t>V</a:t>
            </a:r>
            <a:r>
              <a:rPr lang="en-US" sz="1200" baseline="-25000" dirty="0">
                <a:effectLst/>
                <a:latin typeface="Arial"/>
                <a:ea typeface="Times New Roman"/>
                <a:cs typeface="Times New Roman"/>
              </a:rPr>
              <a:t>6,  </a:t>
            </a:r>
            <a:r>
              <a:rPr lang="en-US" sz="1200" dirty="0">
                <a:effectLst/>
                <a:latin typeface="Arial"/>
                <a:ea typeface="Times New Roman"/>
                <a:cs typeface="Times New Roman"/>
              </a:rPr>
              <a:t>V</a:t>
            </a:r>
            <a:r>
              <a:rPr lang="en-US" sz="1200" baseline="-25000" dirty="0">
                <a:effectLst/>
                <a:latin typeface="Arial"/>
                <a:ea typeface="Times New Roman"/>
                <a:cs typeface="Times New Roman"/>
              </a:rPr>
              <a:t>7</a:t>
            </a:r>
            <a:r>
              <a:rPr lang="en-US" sz="1200" dirty="0">
                <a:effectLst/>
                <a:latin typeface="Arial"/>
                <a:ea typeface="Times New Roman"/>
                <a:cs typeface="Times New Roman"/>
              </a:rPr>
              <a:t>. </a:t>
            </a:r>
            <a:endParaRPr lang="en-US" sz="1200" dirty="0">
              <a:effectLst/>
              <a:latin typeface="Times New Roman"/>
              <a:ea typeface="Times New Roman"/>
            </a:endParaRPr>
          </a:p>
        </p:txBody>
      </p:sp>
    </p:spTree>
    <p:extLst>
      <p:ext uri="{BB962C8B-B14F-4D97-AF65-F5344CB8AC3E}">
        <p14:creationId xmlns:p14="http://schemas.microsoft.com/office/powerpoint/2010/main" val="2107756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443841"/>
            <a:ext cx="7848600" cy="2585323"/>
          </a:xfrm>
          <a:prstGeom prst="rect">
            <a:avLst/>
          </a:prstGeom>
        </p:spPr>
        <p:txBody>
          <a:bodyPr wrap="square">
            <a:spAutoFit/>
          </a:bodyPr>
          <a:lstStyle/>
          <a:p>
            <a:pPr algn="just"/>
            <a:r>
              <a:rPr lang="en-US" b="1" u="sng" dirty="0">
                <a:effectLst/>
                <a:latin typeface="Arial"/>
                <a:ea typeface="Times New Roman"/>
                <a:cs typeface="Times New Roman"/>
              </a:rPr>
              <a:t>COMPUTING TIME</a:t>
            </a:r>
            <a:r>
              <a:rPr lang="en-US" dirty="0">
                <a:effectLst/>
                <a:latin typeface="Arial"/>
                <a:ea typeface="Times New Roman"/>
                <a:cs typeface="Times New Roman"/>
              </a:rPr>
              <a:t>:</a:t>
            </a:r>
            <a:endParaRPr lang="en-US" sz="1200" dirty="0">
              <a:effectLst/>
              <a:latin typeface="Times New Roman"/>
              <a:ea typeface="Times New Roman"/>
            </a:endParaRPr>
          </a:p>
          <a:p>
            <a:pPr algn="just"/>
            <a:r>
              <a:rPr lang="en-US" dirty="0">
                <a:effectLst/>
                <a:latin typeface="Arial"/>
                <a:ea typeface="Times New Roman"/>
                <a:cs typeface="Times New Roman"/>
              </a:rPr>
              <a:t> </a:t>
            </a:r>
            <a:endParaRPr lang="en-US" sz="1200" dirty="0">
              <a:effectLst/>
              <a:latin typeface="Times New Roman"/>
              <a:ea typeface="Times New Roman"/>
            </a:endParaRPr>
          </a:p>
          <a:p>
            <a:pPr indent="457200" algn="just"/>
            <a:r>
              <a:rPr lang="en-US" dirty="0">
                <a:effectLst/>
                <a:latin typeface="Arial"/>
                <a:ea typeface="Times New Roman"/>
                <a:cs typeface="Times New Roman"/>
              </a:rPr>
              <a:t>Each vertex visited gets into the queue exactly once, so the </a:t>
            </a:r>
            <a:r>
              <a:rPr lang="en-US" b="1" dirty="0">
                <a:effectLst/>
                <a:latin typeface="Arial"/>
                <a:ea typeface="Times New Roman"/>
                <a:cs typeface="Times New Roman"/>
              </a:rPr>
              <a:t>loop forever </a:t>
            </a:r>
            <a:r>
              <a:rPr lang="en-US" dirty="0">
                <a:effectLst/>
                <a:latin typeface="Arial"/>
                <a:ea typeface="Times New Roman"/>
                <a:cs typeface="Times New Roman"/>
              </a:rPr>
              <a:t>is iterated at most n times. If an adjacency matrix is used, then the for loop takes O(n) time for each vertex visited. The total time is, therefore, O(n</a:t>
            </a:r>
            <a:r>
              <a:rPr lang="en-US" baseline="30000" dirty="0">
                <a:effectLst/>
                <a:latin typeface="Arial"/>
                <a:ea typeface="Times New Roman"/>
                <a:cs typeface="Times New Roman"/>
              </a:rPr>
              <a:t>2</a:t>
            </a:r>
            <a:r>
              <a:rPr lang="en-US" dirty="0">
                <a:effectLst/>
                <a:latin typeface="Arial"/>
                <a:ea typeface="Times New Roman"/>
                <a:cs typeface="Times New Roman"/>
              </a:rPr>
              <a:t>). In case adjacency lists are used the for loop as a total cost of d</a:t>
            </a:r>
            <a:r>
              <a:rPr lang="en-US" baseline="-25000" dirty="0">
                <a:effectLst/>
                <a:latin typeface="Arial"/>
                <a:ea typeface="Times New Roman"/>
                <a:cs typeface="Times New Roman"/>
              </a:rPr>
              <a:t>1</a:t>
            </a:r>
            <a:r>
              <a:rPr lang="en-US" dirty="0">
                <a:effectLst/>
                <a:latin typeface="Arial"/>
                <a:ea typeface="Times New Roman"/>
                <a:cs typeface="Times New Roman"/>
              </a:rPr>
              <a:t>+……..+</a:t>
            </a:r>
            <a:r>
              <a:rPr lang="en-US" dirty="0" err="1">
                <a:effectLst/>
                <a:latin typeface="Arial"/>
                <a:ea typeface="Times New Roman"/>
                <a:cs typeface="Times New Roman"/>
              </a:rPr>
              <a:t>d</a:t>
            </a:r>
            <a:r>
              <a:rPr lang="en-US" baseline="-25000" dirty="0" err="1">
                <a:effectLst/>
                <a:latin typeface="Arial"/>
                <a:ea typeface="Times New Roman"/>
                <a:cs typeface="Times New Roman"/>
              </a:rPr>
              <a:t>n</a:t>
            </a:r>
            <a:r>
              <a:rPr lang="en-US" dirty="0">
                <a:effectLst/>
                <a:latin typeface="Arial"/>
                <a:ea typeface="Times New Roman"/>
                <a:cs typeface="Times New Roman"/>
              </a:rPr>
              <a:t> = O(e) where d</a:t>
            </a:r>
            <a:r>
              <a:rPr lang="en-US" baseline="-25000" dirty="0">
                <a:effectLst/>
                <a:latin typeface="Arial"/>
                <a:ea typeface="Times New Roman"/>
                <a:cs typeface="Times New Roman"/>
              </a:rPr>
              <a:t>i</a:t>
            </a:r>
            <a:r>
              <a:rPr lang="en-US" dirty="0">
                <a:effectLst/>
                <a:latin typeface="Arial"/>
                <a:ea typeface="Times New Roman"/>
                <a:cs typeface="Times New Roman"/>
              </a:rPr>
              <a:t> = degree(v</a:t>
            </a:r>
            <a:r>
              <a:rPr lang="en-US" baseline="-25000" dirty="0">
                <a:effectLst/>
                <a:latin typeface="Arial"/>
                <a:ea typeface="Times New Roman"/>
                <a:cs typeface="Times New Roman"/>
              </a:rPr>
              <a:t>i</a:t>
            </a:r>
            <a:r>
              <a:rPr lang="en-US" dirty="0">
                <a:effectLst/>
                <a:latin typeface="Arial"/>
                <a:ea typeface="Times New Roman"/>
                <a:cs typeface="Times New Roman"/>
              </a:rPr>
              <a:t>). Again, all vertices visited. Together with all edges incident to from a connected component of G.</a:t>
            </a:r>
            <a:endParaRPr lang="en-US" sz="1200" dirty="0">
              <a:effectLst/>
              <a:latin typeface="Times New Roman"/>
              <a:ea typeface="Times New Roman"/>
            </a:endParaRPr>
          </a:p>
          <a:p>
            <a:pPr algn="just"/>
            <a:r>
              <a:rPr lang="en-US" dirty="0">
                <a:effectLst/>
                <a:latin typeface="Arial"/>
                <a:ea typeface="Times New Roman"/>
                <a:cs typeface="Times New Roman"/>
              </a:rPr>
              <a:t> </a:t>
            </a:r>
            <a:endParaRPr lang="en-US" sz="1200" dirty="0">
              <a:effectLst/>
              <a:latin typeface="Times New Roman"/>
              <a:ea typeface="Times New Roman"/>
            </a:endParaRPr>
          </a:p>
        </p:txBody>
      </p:sp>
    </p:spTree>
    <p:extLst>
      <p:ext uri="{BB962C8B-B14F-4D97-AF65-F5344CB8AC3E}">
        <p14:creationId xmlns:p14="http://schemas.microsoft.com/office/powerpoint/2010/main" val="2177599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9400" y="1752600"/>
            <a:ext cx="2993127" cy="369332"/>
          </a:xfrm>
          <a:prstGeom prst="rect">
            <a:avLst/>
          </a:prstGeom>
        </p:spPr>
        <p:txBody>
          <a:bodyPr wrap="none">
            <a:spAutoFit/>
          </a:bodyPr>
          <a:lstStyle/>
          <a:p>
            <a:pPr algn="just">
              <a:spcBef>
                <a:spcPts val="1200"/>
              </a:spcBef>
            </a:pPr>
            <a:r>
              <a:rPr lang="en-US" b="1" dirty="0">
                <a:effectLst/>
                <a:latin typeface="Arial"/>
                <a:ea typeface="Times New Roman"/>
                <a:cs typeface="Times New Roman"/>
              </a:rPr>
              <a:t>DEPTH  FIRST SEARCH</a:t>
            </a:r>
            <a:r>
              <a:rPr lang="en-US" dirty="0">
                <a:effectLst/>
                <a:latin typeface="Arial"/>
                <a:ea typeface="Times New Roman"/>
                <a:cs typeface="Times New Roman"/>
              </a:rPr>
              <a:t>  :</a:t>
            </a:r>
            <a:endParaRPr lang="en-US" sz="1200" dirty="0">
              <a:effectLst/>
              <a:latin typeface="Times New Roman"/>
              <a:ea typeface="Times New Roman"/>
            </a:endParaRPr>
          </a:p>
        </p:txBody>
      </p:sp>
      <p:sp>
        <p:nvSpPr>
          <p:cNvPr id="4" name="Rectangle 3"/>
          <p:cNvSpPr/>
          <p:nvPr/>
        </p:nvSpPr>
        <p:spPr>
          <a:xfrm>
            <a:off x="685800" y="2209800"/>
            <a:ext cx="8153400" cy="923330"/>
          </a:xfrm>
          <a:prstGeom prst="rect">
            <a:avLst/>
          </a:prstGeom>
        </p:spPr>
        <p:txBody>
          <a:bodyPr wrap="square">
            <a:spAutoFit/>
          </a:bodyPr>
          <a:lstStyle/>
          <a:p>
            <a:r>
              <a:rPr lang="en-US" b="0" i="0" dirty="0">
                <a:solidFill>
                  <a:srgbClr val="000000"/>
                </a:solidFill>
                <a:effectLst/>
                <a:latin typeface="Arial"/>
              </a:rPr>
              <a:t>The Depth First Search (DFS) is a graph traversal algorithm. In this algorithm one starting vertex is given, and when an adjacent vertex is found, it moves to that adjacent vertex first and try to traverse in the same manner.</a:t>
            </a:r>
            <a:endParaRPr lang="en-US" dirty="0"/>
          </a:p>
        </p:txBody>
      </p:sp>
      <p:sp>
        <p:nvSpPr>
          <p:cNvPr id="5" name="Rectangle 4"/>
          <p:cNvSpPr/>
          <p:nvPr/>
        </p:nvSpPr>
        <p:spPr>
          <a:xfrm>
            <a:off x="1240526" y="3276600"/>
            <a:ext cx="7141474" cy="3200876"/>
          </a:xfrm>
          <a:prstGeom prst="rect">
            <a:avLst/>
          </a:prstGeom>
        </p:spPr>
        <p:txBody>
          <a:bodyPr wrap="square">
            <a:spAutoFit/>
          </a:bodyPr>
          <a:lstStyle/>
          <a:p>
            <a:pPr algn="just">
              <a:spcBef>
                <a:spcPts val="1200"/>
              </a:spcBef>
            </a:pPr>
            <a:r>
              <a:rPr lang="en-US" dirty="0">
                <a:effectLst/>
                <a:latin typeface="Arial"/>
                <a:ea typeface="Times New Roman"/>
                <a:cs typeface="Times New Roman"/>
              </a:rPr>
              <a:t>This  procedure is best described recursively as in</a:t>
            </a:r>
            <a:endParaRPr lang="en-US" sz="1200" dirty="0">
              <a:effectLst/>
              <a:latin typeface="Times New Roman"/>
              <a:ea typeface="Times New Roman"/>
            </a:endParaRPr>
          </a:p>
          <a:p>
            <a:pPr algn="just">
              <a:spcBef>
                <a:spcPts val="1200"/>
              </a:spcBef>
            </a:pPr>
            <a:r>
              <a:rPr lang="en-US" u="sng" dirty="0">
                <a:effectLst/>
                <a:latin typeface="Arial"/>
                <a:ea typeface="Times New Roman"/>
                <a:cs typeface="Times New Roman"/>
              </a:rPr>
              <a:t> </a:t>
            </a:r>
            <a:r>
              <a:rPr lang="en-US" dirty="0">
                <a:effectLst/>
                <a:latin typeface="Arial"/>
                <a:ea typeface="Times New Roman"/>
                <a:cs typeface="Times New Roman"/>
              </a:rPr>
              <a:t>Procedure  DFS(v)</a:t>
            </a:r>
            <a:endParaRPr lang="en-US" sz="1200" dirty="0">
              <a:effectLst/>
              <a:latin typeface="Times New Roman"/>
              <a:ea typeface="Times New Roman"/>
            </a:endParaRPr>
          </a:p>
          <a:p>
            <a:pPr algn="just"/>
            <a:r>
              <a:rPr lang="en-US" b="0" i="0" u="none" strike="noStrike" dirty="0">
                <a:effectLst/>
                <a:latin typeface="Arial Black"/>
                <a:ea typeface="Times New Roman"/>
                <a:cs typeface="Times New Roman"/>
              </a:rPr>
              <a:t>//  </a:t>
            </a:r>
            <a:r>
              <a:rPr lang="en-US" b="0" i="0" u="none" strike="noStrike" dirty="0">
                <a:effectLst/>
                <a:latin typeface="Arial"/>
                <a:ea typeface="Times New Roman"/>
                <a:cs typeface="Times New Roman"/>
              </a:rPr>
              <a:t>Given  an undirected graph G = (V.E)  with n vertices and an  array visited (n) initially set to zero . This  algorithm visits all vertices reachable from v .G and VISITED are global &gt; //VISITED (v) </a:t>
            </a:r>
            <a:r>
              <a:rPr lang="en-US" b="0" i="0" u="none" strike="noStrike" dirty="0">
                <a:effectLst/>
                <a:latin typeface="Arial"/>
                <a:ea typeface="Times New Roman"/>
                <a:cs typeface="Times New Roman"/>
                <a:sym typeface="Wingdings"/>
              </a:rPr>
              <a:t></a:t>
            </a:r>
            <a:r>
              <a:rPr lang="en-US" b="0" i="0" u="none" strike="noStrike" dirty="0">
                <a:effectLst/>
                <a:latin typeface="Arial"/>
                <a:ea typeface="Times New Roman"/>
                <a:cs typeface="Times New Roman"/>
              </a:rPr>
              <a:t> 1</a:t>
            </a:r>
            <a:endParaRPr lang="en-US" sz="1600" b="1" i="1" u="sng" dirty="0">
              <a:effectLst/>
              <a:latin typeface="Arial Black"/>
              <a:ea typeface="Times New Roman"/>
              <a:cs typeface="Times New Roman"/>
            </a:endParaRPr>
          </a:p>
          <a:p>
            <a:pPr algn="just">
              <a:spcBef>
                <a:spcPts val="1200"/>
              </a:spcBef>
            </a:pPr>
            <a:r>
              <a:rPr lang="en-US" dirty="0">
                <a:effectLst/>
                <a:latin typeface="Arial"/>
                <a:ea typeface="Times New Roman"/>
                <a:cs typeface="Times New Roman"/>
              </a:rPr>
              <a:t>for each vertex w adjacent to v do</a:t>
            </a:r>
            <a:endParaRPr lang="en-US" sz="1200" dirty="0">
              <a:effectLst/>
              <a:latin typeface="Times New Roman"/>
              <a:ea typeface="Times New Roman"/>
            </a:endParaRPr>
          </a:p>
          <a:p>
            <a:pPr algn="just"/>
            <a:r>
              <a:rPr lang="en-US" b="0" i="0" u="none" strike="noStrike" dirty="0">
                <a:effectLst/>
                <a:latin typeface="Arial"/>
                <a:ea typeface="Times New Roman"/>
                <a:cs typeface="Times New Roman"/>
              </a:rPr>
              <a:t>if  VISITED (w) =0  then call DFS (w</a:t>
            </a:r>
            <a:r>
              <a:rPr lang="en-US" b="0" i="1" u="sng" dirty="0">
                <a:effectLst/>
                <a:latin typeface="Arial"/>
                <a:ea typeface="Times New Roman"/>
                <a:cs typeface="Times New Roman"/>
              </a:rPr>
              <a:t>)</a:t>
            </a:r>
            <a:endParaRPr lang="en-US" sz="1600" b="1" i="1" u="sng" dirty="0">
              <a:effectLst/>
              <a:latin typeface="Arial Black"/>
              <a:ea typeface="Times New Roman"/>
              <a:cs typeface="Times New Roman"/>
            </a:endParaRPr>
          </a:p>
          <a:p>
            <a:pPr algn="just">
              <a:spcBef>
                <a:spcPts val="1200"/>
              </a:spcBef>
            </a:pPr>
            <a:r>
              <a:rPr lang="en-US" dirty="0">
                <a:effectLst/>
                <a:latin typeface="Arial"/>
                <a:ea typeface="Times New Roman"/>
                <a:cs typeface="Times New Roman"/>
              </a:rPr>
              <a:t>end</a:t>
            </a:r>
            <a:endParaRPr lang="en-US" sz="1200" dirty="0">
              <a:effectLst/>
              <a:latin typeface="Times New Roman"/>
              <a:ea typeface="Times New Roman"/>
            </a:endParaRPr>
          </a:p>
          <a:p>
            <a:pPr algn="just">
              <a:spcBef>
                <a:spcPts val="1200"/>
              </a:spcBef>
            </a:pPr>
            <a:r>
              <a:rPr lang="en-US" b="1" dirty="0">
                <a:effectLst/>
                <a:latin typeface="Arial"/>
                <a:ea typeface="Times New Roman"/>
                <a:cs typeface="Times New Roman"/>
              </a:rPr>
              <a:t>end</a:t>
            </a:r>
            <a:r>
              <a:rPr lang="en-US" dirty="0">
                <a:effectLst/>
                <a:latin typeface="Arial"/>
                <a:ea typeface="Times New Roman"/>
                <a:cs typeface="Times New Roman"/>
              </a:rPr>
              <a:t> DFS</a:t>
            </a:r>
            <a:endParaRPr lang="en-US" sz="1200" dirty="0">
              <a:effectLst/>
              <a:latin typeface="Times New Roman"/>
              <a:ea typeface="Times New Roman"/>
            </a:endParaRPr>
          </a:p>
        </p:txBody>
      </p:sp>
    </p:spTree>
    <p:extLst>
      <p:ext uri="{BB962C8B-B14F-4D97-AF65-F5344CB8AC3E}">
        <p14:creationId xmlns:p14="http://schemas.microsoft.com/office/powerpoint/2010/main" val="5621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50B61A5-643D-2109-838A-5B5DF8AAD4B5}"/>
              </a:ext>
            </a:extLst>
          </p:cNvPr>
          <p:cNvSpPr>
            <a:spLocks noGrp="1"/>
          </p:cNvSpPr>
          <p:nvPr>
            <p:ph type="title"/>
          </p:nvPr>
        </p:nvSpPr>
        <p:spPr>
          <a:xfrm>
            <a:off x="457200" y="80963"/>
            <a:ext cx="8229600" cy="1143000"/>
          </a:xfrm>
        </p:spPr>
        <p:txBody>
          <a:bodyPr/>
          <a:lstStyle/>
          <a:p>
            <a:r>
              <a:rPr lang="en-US" altLang="en-US" sz="6000" b="1" dirty="0">
                <a:solidFill>
                  <a:srgbClr val="7030A0"/>
                </a:solidFill>
                <a:cs typeface="Arial" panose="020B0604020202020204" pitchFamily="34" charset="0"/>
              </a:rPr>
              <a:t>Data Structure - </a:t>
            </a:r>
            <a:r>
              <a:rPr lang="en-US" altLang="en-US" sz="6000" b="1" dirty="0">
                <a:solidFill>
                  <a:srgbClr val="FF0000"/>
                </a:solidFill>
                <a:cs typeface="Arial" panose="020B0604020202020204" pitchFamily="34" charset="0"/>
              </a:rPr>
              <a:t>Graph</a:t>
            </a:r>
          </a:p>
        </p:txBody>
      </p:sp>
      <p:pic>
        <p:nvPicPr>
          <p:cNvPr id="3" name="Picture 2">
            <a:extLst>
              <a:ext uri="{FF2B5EF4-FFF2-40B4-BE49-F238E27FC236}">
                <a16:creationId xmlns:a16="http://schemas.microsoft.com/office/drawing/2014/main" id="{F59B0968-9961-84EA-3B49-E0A448A87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43000"/>
            <a:ext cx="6019800" cy="5350933"/>
          </a:xfrm>
          <a:prstGeom prst="rect">
            <a:avLst/>
          </a:prstGeom>
        </p:spPr>
      </p:pic>
    </p:spTree>
    <p:extLst>
      <p:ext uri="{BB962C8B-B14F-4D97-AF65-F5344CB8AC3E}">
        <p14:creationId xmlns:p14="http://schemas.microsoft.com/office/powerpoint/2010/main" val="1345219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6942137" cy="4553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64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5965825" cy="409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341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5410200" cy="551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269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152400"/>
            <a:ext cx="5867400" cy="563562"/>
          </a:xfrm>
        </p:spPr>
        <p:txBody>
          <a:bodyPr>
            <a:normAutofit fontScale="90000"/>
          </a:bodyPr>
          <a:lstStyle/>
          <a:p>
            <a:r>
              <a:rPr lang="en-US" dirty="0"/>
              <a:t>Example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457200"/>
            <a:ext cx="2543175" cy="19907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 y="838200"/>
            <a:ext cx="8229600" cy="4555093"/>
          </a:xfrm>
          <a:prstGeom prst="rect">
            <a:avLst/>
          </a:prstGeom>
        </p:spPr>
        <p:txBody>
          <a:bodyPr wrap="square">
            <a:spAutoFit/>
          </a:bodyPr>
          <a:lstStyle/>
          <a:p>
            <a:pPr algn="just"/>
            <a:r>
              <a:rPr lang="en-US" sz="1400" dirty="0">
                <a:effectLst/>
                <a:latin typeface="Times New Roman" pitchFamily="18" charset="0"/>
                <a:ea typeface="Times New Roman"/>
                <a:cs typeface="Times New Roman" pitchFamily="18" charset="0"/>
              </a:rPr>
              <a:t>Let us start with V</a:t>
            </a:r>
            <a:r>
              <a:rPr lang="en-US" sz="1400" baseline="-25000" dirty="0">
                <a:effectLst/>
                <a:latin typeface="Times New Roman" pitchFamily="18" charset="0"/>
                <a:ea typeface="Times New Roman"/>
                <a:cs typeface="Times New Roman" pitchFamily="18" charset="0"/>
              </a:rPr>
              <a:t>1.</a:t>
            </a:r>
            <a:endParaRPr lang="en-US" sz="1400" dirty="0">
              <a:effectLst/>
              <a:latin typeface="Times New Roman" pitchFamily="18" charset="0"/>
              <a:ea typeface="Times New Roman"/>
              <a:cs typeface="Times New Roman" pitchFamily="18" charset="0"/>
            </a:endParaRPr>
          </a:p>
          <a:p>
            <a:pPr indent="457200" algn="just"/>
            <a:r>
              <a:rPr lang="en-US" sz="1400" b="1" kern="0" dirty="0">
                <a:effectLst/>
                <a:latin typeface="Times New Roman" pitchFamily="18" charset="0"/>
                <a:cs typeface="Times New Roman" pitchFamily="18" charset="0"/>
              </a:rPr>
              <a:t>Its adjacent vertices are V2, V8, and V3. Let us pick on v2.</a:t>
            </a:r>
          </a:p>
          <a:p>
            <a:pPr marL="457200" marR="0" indent="47625" algn="just">
              <a:spcBef>
                <a:spcPts val="0"/>
              </a:spcBef>
              <a:spcAft>
                <a:spcPts val="0"/>
              </a:spcAft>
            </a:pPr>
            <a:r>
              <a:rPr lang="en-US" sz="1400" b="0" i="0" u="none" strike="noStrike" dirty="0">
                <a:effectLst/>
                <a:latin typeface="Times New Roman" pitchFamily="18" charset="0"/>
                <a:ea typeface="Times New Roman"/>
                <a:cs typeface="Times New Roman" pitchFamily="18" charset="0"/>
              </a:rPr>
              <a:t>Its adjacent vertices are V1, V4, V5, V1 is already visited . let us pick on V4.</a:t>
            </a:r>
            <a:endParaRPr lang="en-US" sz="1400" b="1" i="1" u="sng" dirty="0">
              <a:effectLst/>
              <a:latin typeface="Times New Roman" pitchFamily="18" charset="0"/>
              <a:ea typeface="Times New Roman"/>
              <a:cs typeface="Times New Roman" pitchFamily="18" charset="0"/>
            </a:endParaRPr>
          </a:p>
          <a:p>
            <a:pPr marL="457200" marR="0" indent="47625" algn="just">
              <a:spcBef>
                <a:spcPts val="0"/>
              </a:spcBef>
              <a:spcAft>
                <a:spcPts val="0"/>
              </a:spcAft>
            </a:pPr>
            <a:r>
              <a:rPr lang="en-US" sz="1400" b="0" i="0" u="none" strike="noStrike" dirty="0">
                <a:effectLst/>
                <a:latin typeface="Times New Roman" pitchFamily="18" charset="0"/>
                <a:ea typeface="Times New Roman"/>
                <a:cs typeface="Times New Roman" pitchFamily="18" charset="0"/>
              </a:rPr>
              <a:t> Its adjacent vertices are V2, V8.</a:t>
            </a:r>
            <a:endParaRPr lang="en-US" sz="1400" b="1" i="1" u="sng" dirty="0">
              <a:effectLst/>
              <a:latin typeface="Times New Roman" pitchFamily="18" charset="0"/>
              <a:ea typeface="Times New Roman"/>
              <a:cs typeface="Times New Roman" pitchFamily="18" charset="0"/>
            </a:endParaRPr>
          </a:p>
          <a:p>
            <a:pPr indent="457200" algn="just"/>
            <a:r>
              <a:rPr lang="en-US" sz="1400" dirty="0">
                <a:effectLst/>
                <a:latin typeface="Times New Roman" pitchFamily="18" charset="0"/>
                <a:ea typeface="Times New Roman"/>
                <a:cs typeface="Times New Roman" pitchFamily="18" charset="0"/>
              </a:rPr>
              <a:t>V2 is already visited .let us visit V8.</a:t>
            </a:r>
          </a:p>
          <a:p>
            <a:pPr indent="457200" algn="just"/>
            <a:r>
              <a:rPr lang="en-US" sz="1400" dirty="0">
                <a:effectLst/>
                <a:latin typeface="Times New Roman" pitchFamily="18" charset="0"/>
                <a:ea typeface="Times New Roman"/>
                <a:cs typeface="Times New Roman" pitchFamily="18" charset="0"/>
              </a:rPr>
              <a:t>Its adjacent vertices are V4, V5, V1, V6, V7.</a:t>
            </a:r>
          </a:p>
          <a:p>
            <a:pPr indent="457200" algn="just"/>
            <a:r>
              <a:rPr lang="en-US" sz="1400" dirty="0">
                <a:effectLst/>
                <a:latin typeface="Times New Roman" pitchFamily="18" charset="0"/>
                <a:ea typeface="Times New Roman"/>
                <a:cs typeface="Times New Roman" pitchFamily="18" charset="0"/>
              </a:rPr>
              <a:t>V4 and V1 are visited. Let us traverse V5.</a:t>
            </a:r>
          </a:p>
          <a:p>
            <a:pPr indent="457200" algn="just"/>
            <a:r>
              <a:rPr lang="en-US" sz="1400" dirty="0">
                <a:effectLst/>
                <a:latin typeface="Times New Roman" pitchFamily="18" charset="0"/>
                <a:ea typeface="Times New Roman"/>
                <a:cs typeface="Times New Roman" pitchFamily="18" charset="0"/>
              </a:rPr>
              <a:t>Its adjacent vertices are V2, V8. Both are already visited therefore, we back track.</a:t>
            </a:r>
          </a:p>
          <a:p>
            <a:pPr marL="457200" marR="0" algn="just">
              <a:spcBef>
                <a:spcPts val="0"/>
              </a:spcBef>
              <a:spcAft>
                <a:spcPts val="0"/>
              </a:spcAft>
            </a:pPr>
            <a:r>
              <a:rPr lang="en-US" sz="1400" dirty="0">
                <a:effectLst/>
                <a:latin typeface="Times New Roman" pitchFamily="18" charset="0"/>
                <a:ea typeface="Times New Roman"/>
                <a:cs typeface="Times New Roman" pitchFamily="18" charset="0"/>
              </a:rPr>
              <a:t>We had V6 and V7 unvisited in the list of V8. We may visit any. We may visit any. We visit V6.</a:t>
            </a:r>
          </a:p>
          <a:p>
            <a:pPr indent="457200" algn="just"/>
            <a:r>
              <a:rPr lang="en-US" sz="1400" dirty="0">
                <a:effectLst/>
                <a:latin typeface="Times New Roman" pitchFamily="18" charset="0"/>
                <a:ea typeface="Times New Roman"/>
                <a:cs typeface="Times New Roman" pitchFamily="18" charset="0"/>
              </a:rPr>
              <a:t>Its adjacent are V8 and V3. Obviously the choice is V3.</a:t>
            </a:r>
          </a:p>
          <a:p>
            <a:pPr indent="457200" algn="just"/>
            <a:r>
              <a:rPr lang="en-US" sz="1400" dirty="0">
                <a:effectLst/>
                <a:latin typeface="Times New Roman" pitchFamily="18" charset="0"/>
                <a:ea typeface="Times New Roman"/>
                <a:cs typeface="Times New Roman" pitchFamily="18" charset="0"/>
              </a:rPr>
              <a:t>Its adjacent vertices are V1, V7 . We visit V7.</a:t>
            </a:r>
          </a:p>
          <a:p>
            <a:pPr algn="just"/>
            <a:r>
              <a:rPr lang="en-US" sz="1400" dirty="0">
                <a:effectLst/>
                <a:latin typeface="Times New Roman" pitchFamily="18" charset="0"/>
                <a:ea typeface="Times New Roman"/>
                <a:cs typeface="Times New Roman" pitchFamily="18" charset="0"/>
              </a:rPr>
              <a:t>                  </a:t>
            </a:r>
          </a:p>
          <a:p>
            <a:pPr algn="just"/>
            <a:r>
              <a:rPr lang="en-US" sz="1400" dirty="0">
                <a:effectLst/>
                <a:latin typeface="Times New Roman" pitchFamily="18" charset="0"/>
                <a:ea typeface="Times New Roman"/>
                <a:cs typeface="Times New Roman" pitchFamily="18" charset="0"/>
              </a:rPr>
              <a:t>                         All the adjacent vertices of V7 are already visited, we back track and find that we have visited all the vertices.</a:t>
            </a:r>
          </a:p>
          <a:p>
            <a:pPr algn="just"/>
            <a:r>
              <a:rPr lang="en-US" sz="1400" dirty="0">
                <a:effectLst/>
                <a:latin typeface="Times New Roman" pitchFamily="18" charset="0"/>
                <a:ea typeface="Times New Roman"/>
                <a:cs typeface="Times New Roman" pitchFamily="18" charset="0"/>
              </a:rPr>
              <a:t> </a:t>
            </a:r>
          </a:p>
          <a:p>
            <a:pPr algn="just"/>
            <a:r>
              <a:rPr lang="en-US" sz="1400" b="1" kern="0" dirty="0">
                <a:effectLst/>
                <a:latin typeface="Times New Roman" pitchFamily="18" charset="0"/>
                <a:cs typeface="Times New Roman" pitchFamily="18" charset="0"/>
              </a:rPr>
              <a:t>Therefore the sequence of traversal is </a:t>
            </a:r>
          </a:p>
          <a:p>
            <a:pPr algn="just"/>
            <a:r>
              <a:rPr lang="en-US" sz="1400" dirty="0">
                <a:effectLst/>
                <a:latin typeface="Times New Roman" pitchFamily="18" charset="0"/>
                <a:ea typeface="Times New Roman"/>
                <a:cs typeface="Times New Roman" pitchFamily="18" charset="0"/>
              </a:rPr>
              <a:t>                              V1, V2, V4, V5, V6, V3, V7.</a:t>
            </a:r>
          </a:p>
          <a:p>
            <a:pPr indent="457200" algn="just"/>
            <a:r>
              <a:rPr lang="en-US" sz="1400" dirty="0">
                <a:effectLst/>
                <a:latin typeface="Times New Roman" pitchFamily="18" charset="0"/>
                <a:ea typeface="Times New Roman"/>
                <a:cs typeface="Times New Roman" pitchFamily="18" charset="0"/>
              </a:rPr>
              <a:t>This is not a unique or the only sequence possible using this traversal method.</a:t>
            </a:r>
          </a:p>
          <a:p>
            <a:pPr algn="just">
              <a:spcBef>
                <a:spcPts val="1200"/>
              </a:spcBef>
            </a:pPr>
            <a:r>
              <a:rPr lang="en-US" sz="1400" dirty="0">
                <a:effectLst/>
                <a:latin typeface="Times New Roman" pitchFamily="18" charset="0"/>
                <a:ea typeface="Times New Roman"/>
                <a:cs typeface="Times New Roman" pitchFamily="18" charset="0"/>
              </a:rPr>
              <a:t>       We may implement the Depth First search by using a </a:t>
            </a:r>
            <a:r>
              <a:rPr lang="en-US" sz="1400" dirty="0" err="1">
                <a:effectLst/>
                <a:latin typeface="Times New Roman" pitchFamily="18" charset="0"/>
                <a:ea typeface="Times New Roman"/>
                <a:cs typeface="Times New Roman" pitchFamily="18" charset="0"/>
              </a:rPr>
              <a:t>stack,pushing</a:t>
            </a:r>
            <a:r>
              <a:rPr lang="en-US" sz="1400" dirty="0">
                <a:effectLst/>
                <a:latin typeface="Times New Roman" pitchFamily="18" charset="0"/>
                <a:ea typeface="Times New Roman"/>
                <a:cs typeface="Times New Roman" pitchFamily="18" charset="0"/>
              </a:rPr>
              <a:t> all unvisited vertices to the one just visited and </a:t>
            </a:r>
            <a:r>
              <a:rPr lang="en-US" sz="1400" dirty="0" err="1">
                <a:effectLst/>
                <a:latin typeface="Times New Roman" pitchFamily="18" charset="0"/>
                <a:ea typeface="Times New Roman"/>
                <a:cs typeface="Times New Roman" pitchFamily="18" charset="0"/>
              </a:rPr>
              <a:t>poping</a:t>
            </a:r>
            <a:r>
              <a:rPr lang="en-US" sz="1400" dirty="0">
                <a:effectLst/>
                <a:latin typeface="Times New Roman" pitchFamily="18" charset="0"/>
                <a:ea typeface="Times New Roman"/>
                <a:cs typeface="Times New Roman" pitchFamily="18" charset="0"/>
              </a:rPr>
              <a:t> the stack to find the next vertex to visit.   </a:t>
            </a:r>
          </a:p>
        </p:txBody>
      </p:sp>
    </p:spTree>
    <p:extLst>
      <p:ext uri="{BB962C8B-B14F-4D97-AF65-F5344CB8AC3E}">
        <p14:creationId xmlns:p14="http://schemas.microsoft.com/office/powerpoint/2010/main" val="1954678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1643896"/>
            <a:ext cx="8077200" cy="2462213"/>
          </a:xfrm>
          <a:prstGeom prst="rect">
            <a:avLst/>
          </a:prstGeom>
        </p:spPr>
        <p:txBody>
          <a:bodyPr wrap="square">
            <a:spAutoFit/>
          </a:bodyPr>
          <a:lstStyle/>
          <a:p>
            <a:pPr algn="just">
              <a:spcBef>
                <a:spcPts val="1200"/>
              </a:spcBef>
            </a:pPr>
            <a:r>
              <a:rPr lang="en-US" b="1" dirty="0">
                <a:effectLst/>
                <a:latin typeface="Arial"/>
                <a:ea typeface="Times New Roman"/>
                <a:cs typeface="Times New Roman"/>
              </a:rPr>
              <a:t>COMPUTING TIME:</a:t>
            </a:r>
            <a:endParaRPr lang="en-US" sz="1200" dirty="0">
              <a:effectLst/>
              <a:latin typeface="Times New Roman"/>
              <a:ea typeface="Times New Roman"/>
            </a:endParaRPr>
          </a:p>
          <a:p>
            <a:pPr algn="just">
              <a:spcBef>
                <a:spcPts val="1200"/>
              </a:spcBef>
            </a:pPr>
            <a:r>
              <a:rPr lang="en-US" dirty="0">
                <a:effectLst/>
                <a:latin typeface="Arial"/>
                <a:ea typeface="Times New Roman"/>
                <a:cs typeface="Times New Roman"/>
              </a:rPr>
              <a:t>             In case G is represented by adjacency lists then the vertices w adjacent to v can be determined by following a chain of links. Since the algorithm DFS would examine each node in the adjacency lists at most once and there are 2e list nodes. The time to complete the search is O (e). if G is represented by its adjacency matrix. Then the time to determine all vertices adjacent to v is O(n). since at most n vertices are visited. The total time is O(n</a:t>
            </a:r>
            <a:r>
              <a:rPr lang="en-US" baseline="30000" dirty="0">
                <a:effectLst/>
                <a:latin typeface="Arial"/>
                <a:ea typeface="Times New Roman"/>
                <a:cs typeface="Times New Roman"/>
              </a:rPr>
              <a:t>2</a:t>
            </a:r>
            <a:r>
              <a:rPr lang="en-US" dirty="0">
                <a:effectLst/>
                <a:latin typeface="Arial"/>
                <a:ea typeface="Times New Roman"/>
                <a:cs typeface="Times New Roman"/>
              </a:rPr>
              <a:t>).</a:t>
            </a:r>
            <a:endParaRPr lang="en-US" sz="1200" dirty="0">
              <a:effectLst/>
              <a:latin typeface="Times New Roman"/>
              <a:ea typeface="Times New Roman"/>
            </a:endParaRPr>
          </a:p>
        </p:txBody>
      </p:sp>
    </p:spTree>
    <p:extLst>
      <p:ext uri="{BB962C8B-B14F-4D97-AF65-F5344CB8AC3E}">
        <p14:creationId xmlns:p14="http://schemas.microsoft.com/office/powerpoint/2010/main" val="3349673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Graphs</a:t>
            </a:r>
          </a:p>
        </p:txBody>
      </p:sp>
      <p:sp>
        <p:nvSpPr>
          <p:cNvPr id="3" name="Content Placeholder 2"/>
          <p:cNvSpPr>
            <a:spLocks noGrp="1"/>
          </p:cNvSpPr>
          <p:nvPr>
            <p:ph idx="1"/>
          </p:nvPr>
        </p:nvSpPr>
        <p:spPr/>
        <p:txBody>
          <a:bodyPr>
            <a:normAutofit/>
          </a:bodyPr>
          <a:lstStyle/>
          <a:p>
            <a:pPr algn="just"/>
            <a:r>
              <a:rPr lang="en-US" dirty="0"/>
              <a:t>Graphs are used to define the </a:t>
            </a:r>
            <a:r>
              <a:rPr lang="en-US" b="1" dirty="0"/>
              <a:t>flow of computation</a:t>
            </a:r>
            <a:r>
              <a:rPr lang="en-US" dirty="0"/>
              <a:t>.</a:t>
            </a:r>
          </a:p>
          <a:p>
            <a:pPr algn="just"/>
            <a:r>
              <a:rPr lang="en-US" dirty="0"/>
              <a:t>Graphs are used to represent </a:t>
            </a:r>
            <a:r>
              <a:rPr lang="en-US" b="1" dirty="0"/>
              <a:t>networks of communication</a:t>
            </a:r>
            <a:r>
              <a:rPr lang="en-US" dirty="0"/>
              <a:t>.</a:t>
            </a:r>
          </a:p>
          <a:p>
            <a:pPr algn="just"/>
            <a:r>
              <a:rPr lang="en-US" dirty="0"/>
              <a:t>Graphs are used to represent </a:t>
            </a:r>
            <a:r>
              <a:rPr lang="en-US" b="1" dirty="0"/>
              <a:t>data organization</a:t>
            </a:r>
            <a:r>
              <a:rPr lang="en-US" dirty="0"/>
              <a:t>.</a:t>
            </a:r>
          </a:p>
          <a:p>
            <a:pPr algn="just"/>
            <a:r>
              <a:rPr lang="en-US" dirty="0"/>
              <a:t>Graph transformation systems work on rule-based in-memory manipulation of graphs. Graph databases ensure </a:t>
            </a:r>
            <a:r>
              <a:rPr lang="en-US" b="1" dirty="0"/>
              <a:t>transaction-safe, persistent storing and querying of graph structured data</a:t>
            </a:r>
            <a:r>
              <a:rPr lang="en-US" dirty="0"/>
              <a:t>.</a:t>
            </a:r>
          </a:p>
          <a:p>
            <a:pPr algn="just"/>
            <a:r>
              <a:rPr lang="en-US" dirty="0"/>
              <a:t>Graph theory is used to find </a:t>
            </a:r>
            <a:r>
              <a:rPr lang="en-US" b="1" dirty="0"/>
              <a:t>shortest path in road</a:t>
            </a:r>
            <a:r>
              <a:rPr lang="en-US" dirty="0"/>
              <a:t> or a network.</a:t>
            </a:r>
          </a:p>
          <a:p>
            <a:endParaRPr lang="en-US" dirty="0"/>
          </a:p>
        </p:txBody>
      </p:sp>
    </p:spTree>
    <p:extLst>
      <p:ext uri="{BB962C8B-B14F-4D97-AF65-F5344CB8AC3E}">
        <p14:creationId xmlns:p14="http://schemas.microsoft.com/office/powerpoint/2010/main" val="259119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05800" cy="5257800"/>
          </a:xfrm>
        </p:spPr>
        <p:txBody>
          <a:bodyPr>
            <a:normAutofit/>
          </a:bodyPr>
          <a:lstStyle/>
          <a:p>
            <a:pPr algn="just"/>
            <a:r>
              <a:rPr lang="en-US" dirty="0"/>
              <a:t>In Computer science graphs are used to represent the flow of computation.</a:t>
            </a:r>
          </a:p>
          <a:p>
            <a:pPr algn="just"/>
            <a:r>
              <a:rPr lang="en-US" dirty="0"/>
              <a:t>Google maps uses graphs for building transportation systems, where intersection of two(or more) roads are considered to be a vertex and the road connecting two vertices is considered to be an edge, thus their navigation system is based on the algorithm to calculate the shortest path between two vertices.</a:t>
            </a:r>
          </a:p>
          <a:p>
            <a:pPr algn="just"/>
            <a:r>
              <a:rPr lang="en-US" dirty="0"/>
              <a:t>In Facebook, users are considered to be the vertices and if they are friends then there is an edge running between them. Facebook’s Friend suggestion algorithm uses graph theory. Facebook is an example of undirected graph.</a:t>
            </a:r>
          </a:p>
          <a:p>
            <a:pPr algn="just"/>
            <a:endParaRPr lang="en-US" dirty="0"/>
          </a:p>
        </p:txBody>
      </p:sp>
    </p:spTree>
    <p:extLst>
      <p:ext uri="{BB962C8B-B14F-4D97-AF65-F5344CB8AC3E}">
        <p14:creationId xmlns:p14="http://schemas.microsoft.com/office/powerpoint/2010/main" val="2816491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t>In World Wide Web, web pages are considered to be the vertices. There is an edge from a page u to other page v if there is a link of page v on page u. This is an example of Directed graph. It was the basic idea behind Google Page Ranking Algorithm.</a:t>
            </a:r>
          </a:p>
          <a:p>
            <a:pPr algn="just"/>
            <a:r>
              <a:rPr lang="en-US" dirty="0"/>
              <a:t>In Operating System, we come across the Resource Allocation Graph where each process and resources are considered to be vertices. Edges are drawn from resources to the allocated process, or from requesting process to the requested resource. If this leads to any formation of a cycle then a deadlock will occur.</a:t>
            </a:r>
          </a:p>
        </p:txBody>
      </p:sp>
    </p:spTree>
    <p:extLst>
      <p:ext uri="{BB962C8B-B14F-4D97-AF65-F5344CB8AC3E}">
        <p14:creationId xmlns:p14="http://schemas.microsoft.com/office/powerpoint/2010/main" val="2141033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t>Neural networks:</a:t>
            </a:r>
            <a:r>
              <a:rPr lang="en-US" dirty="0"/>
              <a:t> Vertices represent neurons and edges are the synapses between them. Neural networks are used to understand how our brain works and how connections change when we learn. The human brain has about 1011 neurons and close to 1015 synapses.</a:t>
            </a:r>
          </a:p>
          <a:p>
            <a:endParaRPr lang="en-US" dirty="0"/>
          </a:p>
        </p:txBody>
      </p:sp>
    </p:spTree>
    <p:extLst>
      <p:ext uri="{BB962C8B-B14F-4D97-AF65-F5344CB8AC3E}">
        <p14:creationId xmlns:p14="http://schemas.microsoft.com/office/powerpoint/2010/main" val="39614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50B61A5-643D-2109-838A-5B5DF8AAD4B5}"/>
              </a:ext>
            </a:extLst>
          </p:cNvPr>
          <p:cNvSpPr>
            <a:spLocks noGrp="1"/>
          </p:cNvSpPr>
          <p:nvPr>
            <p:ph type="title"/>
          </p:nvPr>
        </p:nvSpPr>
        <p:spPr>
          <a:xfrm>
            <a:off x="457200" y="80963"/>
            <a:ext cx="8229600" cy="1143000"/>
          </a:xfrm>
        </p:spPr>
        <p:txBody>
          <a:bodyPr/>
          <a:lstStyle/>
          <a:p>
            <a:r>
              <a:rPr lang="en-US" altLang="en-US" sz="6000" b="1" dirty="0">
                <a:solidFill>
                  <a:srgbClr val="7030A0"/>
                </a:solidFill>
                <a:cs typeface="Arial" panose="020B0604020202020204" pitchFamily="34" charset="0"/>
              </a:rPr>
              <a:t>Data Structure - </a:t>
            </a:r>
            <a:r>
              <a:rPr lang="en-US" altLang="en-US" sz="6000" b="1" dirty="0">
                <a:solidFill>
                  <a:srgbClr val="FF0000"/>
                </a:solidFill>
                <a:cs typeface="Arial" panose="020B0604020202020204" pitchFamily="34" charset="0"/>
              </a:rPr>
              <a:t>Graph</a:t>
            </a:r>
          </a:p>
        </p:txBody>
      </p:sp>
      <p:pic>
        <p:nvPicPr>
          <p:cNvPr id="3" name="Picture 2">
            <a:extLst>
              <a:ext uri="{FF2B5EF4-FFF2-40B4-BE49-F238E27FC236}">
                <a16:creationId xmlns:a16="http://schemas.microsoft.com/office/drawing/2014/main" id="{AAA7D079-15B2-2023-A51C-D1D0603E3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1191484"/>
            <a:ext cx="4648200" cy="5309277"/>
          </a:xfrm>
          <a:prstGeom prst="rect">
            <a:avLst/>
          </a:prstGeom>
        </p:spPr>
      </p:pic>
    </p:spTree>
    <p:extLst>
      <p:ext uri="{BB962C8B-B14F-4D97-AF65-F5344CB8AC3E}">
        <p14:creationId xmlns:p14="http://schemas.microsoft.com/office/powerpoint/2010/main" val="11386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50B61A5-643D-2109-838A-5B5DF8AAD4B5}"/>
              </a:ext>
            </a:extLst>
          </p:cNvPr>
          <p:cNvSpPr>
            <a:spLocks noGrp="1"/>
          </p:cNvSpPr>
          <p:nvPr>
            <p:ph type="title"/>
          </p:nvPr>
        </p:nvSpPr>
        <p:spPr>
          <a:xfrm>
            <a:off x="457200" y="80963"/>
            <a:ext cx="8229600" cy="1143000"/>
          </a:xfrm>
        </p:spPr>
        <p:txBody>
          <a:bodyPr/>
          <a:lstStyle/>
          <a:p>
            <a:r>
              <a:rPr lang="en-US" altLang="en-US" sz="6000" b="1" dirty="0">
                <a:solidFill>
                  <a:srgbClr val="7030A0"/>
                </a:solidFill>
                <a:cs typeface="Arial" panose="020B0604020202020204" pitchFamily="34" charset="0"/>
              </a:rPr>
              <a:t>Data Structure - </a:t>
            </a:r>
            <a:r>
              <a:rPr lang="en-US" altLang="en-US" sz="6000" b="1" dirty="0">
                <a:solidFill>
                  <a:srgbClr val="FF0000"/>
                </a:solidFill>
                <a:cs typeface="Arial" panose="020B0604020202020204" pitchFamily="34" charset="0"/>
              </a:rPr>
              <a:t>Graph</a:t>
            </a:r>
          </a:p>
        </p:txBody>
      </p:sp>
      <p:pic>
        <p:nvPicPr>
          <p:cNvPr id="3" name="Picture 2">
            <a:extLst>
              <a:ext uri="{FF2B5EF4-FFF2-40B4-BE49-F238E27FC236}">
                <a16:creationId xmlns:a16="http://schemas.microsoft.com/office/drawing/2014/main" id="{E7D53B8D-C22F-D766-5D28-A8A7FFD58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53" y="1447800"/>
            <a:ext cx="7647693" cy="4802040"/>
          </a:xfrm>
          <a:prstGeom prst="rect">
            <a:avLst/>
          </a:prstGeom>
        </p:spPr>
      </p:pic>
    </p:spTree>
    <p:extLst>
      <p:ext uri="{BB962C8B-B14F-4D97-AF65-F5344CB8AC3E}">
        <p14:creationId xmlns:p14="http://schemas.microsoft.com/office/powerpoint/2010/main" val="340829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50B61A5-643D-2109-838A-5B5DF8AAD4B5}"/>
              </a:ext>
            </a:extLst>
          </p:cNvPr>
          <p:cNvSpPr>
            <a:spLocks noGrp="1"/>
          </p:cNvSpPr>
          <p:nvPr>
            <p:ph type="title"/>
          </p:nvPr>
        </p:nvSpPr>
        <p:spPr>
          <a:xfrm>
            <a:off x="457200" y="80963"/>
            <a:ext cx="8229600" cy="1143000"/>
          </a:xfrm>
        </p:spPr>
        <p:txBody>
          <a:bodyPr/>
          <a:lstStyle/>
          <a:p>
            <a:r>
              <a:rPr lang="en-US" altLang="en-US" sz="6000" b="1" dirty="0">
                <a:solidFill>
                  <a:srgbClr val="7030A0"/>
                </a:solidFill>
                <a:cs typeface="Arial" panose="020B0604020202020204" pitchFamily="34" charset="0"/>
              </a:rPr>
              <a:t>Data Structure - </a:t>
            </a:r>
            <a:r>
              <a:rPr lang="en-US" altLang="en-US" sz="6000" b="1" dirty="0">
                <a:solidFill>
                  <a:srgbClr val="FF0000"/>
                </a:solidFill>
                <a:cs typeface="Arial" panose="020B0604020202020204" pitchFamily="34" charset="0"/>
              </a:rPr>
              <a:t>Graph</a:t>
            </a:r>
          </a:p>
        </p:txBody>
      </p:sp>
      <p:pic>
        <p:nvPicPr>
          <p:cNvPr id="4" name="Picture 3">
            <a:extLst>
              <a:ext uri="{FF2B5EF4-FFF2-40B4-BE49-F238E27FC236}">
                <a16:creationId xmlns:a16="http://schemas.microsoft.com/office/drawing/2014/main" id="{648224ED-CC32-2FBA-AD9A-E60592C60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43050"/>
            <a:ext cx="7543800" cy="3771900"/>
          </a:xfrm>
          <a:prstGeom prst="rect">
            <a:avLst/>
          </a:prstGeom>
        </p:spPr>
      </p:pic>
    </p:spTree>
    <p:extLst>
      <p:ext uri="{BB962C8B-B14F-4D97-AF65-F5344CB8AC3E}">
        <p14:creationId xmlns:p14="http://schemas.microsoft.com/office/powerpoint/2010/main" val="100718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B5095D-047A-A0EC-DBEF-4702A1FC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33" y="0"/>
            <a:ext cx="6747933" cy="6858000"/>
          </a:xfrm>
          <a:prstGeom prst="rect">
            <a:avLst/>
          </a:prstGeom>
        </p:spPr>
      </p:pic>
    </p:spTree>
    <p:extLst>
      <p:ext uri="{BB962C8B-B14F-4D97-AF65-F5344CB8AC3E}">
        <p14:creationId xmlns:p14="http://schemas.microsoft.com/office/powerpoint/2010/main" val="261418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50B61A5-643D-2109-838A-5B5DF8AAD4B5}"/>
              </a:ext>
            </a:extLst>
          </p:cNvPr>
          <p:cNvSpPr>
            <a:spLocks noGrp="1"/>
          </p:cNvSpPr>
          <p:nvPr>
            <p:ph type="title"/>
          </p:nvPr>
        </p:nvSpPr>
        <p:spPr>
          <a:xfrm>
            <a:off x="457200" y="80963"/>
            <a:ext cx="8229600" cy="1143000"/>
          </a:xfrm>
        </p:spPr>
        <p:txBody>
          <a:bodyPr/>
          <a:lstStyle/>
          <a:p>
            <a:r>
              <a:rPr lang="en-US" altLang="en-US" sz="6000" b="1" dirty="0">
                <a:solidFill>
                  <a:srgbClr val="7030A0"/>
                </a:solidFill>
                <a:cs typeface="Arial" panose="020B0604020202020204" pitchFamily="34" charset="0"/>
              </a:rPr>
              <a:t>Data Structure - </a:t>
            </a:r>
            <a:r>
              <a:rPr lang="en-US" altLang="en-US" sz="6000" b="1" dirty="0">
                <a:solidFill>
                  <a:srgbClr val="FF0000"/>
                </a:solidFill>
                <a:cs typeface="Arial" panose="020B0604020202020204" pitchFamily="34" charset="0"/>
              </a:rPr>
              <a:t>Graph</a:t>
            </a:r>
          </a:p>
        </p:txBody>
      </p:sp>
      <p:pic>
        <p:nvPicPr>
          <p:cNvPr id="6" name="Picture 5">
            <a:extLst>
              <a:ext uri="{FF2B5EF4-FFF2-40B4-BE49-F238E27FC236}">
                <a16:creationId xmlns:a16="http://schemas.microsoft.com/office/drawing/2014/main" id="{82362BB3-3EDA-0B6C-65FF-794679535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64" y="1828800"/>
            <a:ext cx="7866636" cy="355290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719</TotalTime>
  <Words>2977</Words>
  <Application>Microsoft Office PowerPoint</Application>
  <PresentationFormat>On-screen Show (4:3)</PresentationFormat>
  <Paragraphs>378</Paragraphs>
  <Slides>48</Slides>
  <Notes>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2" baseType="lpstr">
      <vt:lpstr>Arial</vt:lpstr>
      <vt:lpstr>Arial Black</vt:lpstr>
      <vt:lpstr>Arimo</vt:lpstr>
      <vt:lpstr>Calibri</vt:lpstr>
      <vt:lpstr>Franklin Gothic Book</vt:lpstr>
      <vt:lpstr>Perpetua</vt:lpstr>
      <vt:lpstr>roboto condensed</vt:lpstr>
      <vt:lpstr>Times New Roman</vt:lpstr>
      <vt:lpstr>TimesNewRomanPS-BoldMT</vt:lpstr>
      <vt:lpstr>TimesNewRomanPSMT</vt:lpstr>
      <vt:lpstr>Wingdings 2</vt:lpstr>
      <vt:lpstr>Equity</vt:lpstr>
      <vt:lpstr>Office Theme</vt:lpstr>
      <vt:lpstr>方程式</vt:lpstr>
      <vt:lpstr>DATA STRUCTURES</vt:lpstr>
      <vt:lpstr>Data Structure</vt:lpstr>
      <vt:lpstr>Data Structure</vt:lpstr>
      <vt:lpstr>Data Structure - Graph</vt:lpstr>
      <vt:lpstr>Data Structure - Graph</vt:lpstr>
      <vt:lpstr>Data Structure - Graph</vt:lpstr>
      <vt:lpstr>Data Structure - Graph</vt:lpstr>
      <vt:lpstr>PowerPoint Presentation</vt:lpstr>
      <vt:lpstr>Data Structure - Graph</vt:lpstr>
      <vt:lpstr>PowerPoint Presentation</vt:lpstr>
      <vt:lpstr>BASIC TERMINOLOGIES </vt:lpstr>
      <vt:lpstr>PowerPoint Presentation</vt:lpstr>
      <vt:lpstr>PowerPoint Presentation</vt:lpstr>
      <vt:lpstr>PowerPoint Presentation</vt:lpstr>
      <vt:lpstr>PowerPoint Presentation</vt:lpstr>
      <vt:lpstr>PowerPoint Presentation</vt:lpstr>
      <vt:lpstr>PowerPoint Presentation</vt:lpstr>
      <vt:lpstr>Adjacency Matrix</vt:lpstr>
      <vt:lpstr>PowerPoint Presentation</vt:lpstr>
      <vt:lpstr>PowerPoint Presentation</vt:lpstr>
      <vt:lpstr>PowerPoint Presentation</vt:lpstr>
      <vt:lpstr>PowerPoint Presentation</vt:lpstr>
      <vt:lpstr>Topological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Application of Graphs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dc:title>
  <dc:creator>admin</dc:creator>
  <cp:lastModifiedBy>SMVEC-MCA</cp:lastModifiedBy>
  <cp:revision>65</cp:revision>
  <dcterms:created xsi:type="dcterms:W3CDTF">2021-11-08T13:47:56Z</dcterms:created>
  <dcterms:modified xsi:type="dcterms:W3CDTF">2023-12-22T07:12:15Z</dcterms:modified>
</cp:coreProperties>
</file>